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51"/>
  </p:notesMasterIdLst>
  <p:handoutMasterIdLst>
    <p:handoutMasterId r:id="rId52"/>
  </p:handoutMasterIdLst>
  <p:sldIdLst>
    <p:sldId id="269" r:id="rId2"/>
    <p:sldId id="1072" r:id="rId3"/>
    <p:sldId id="1122" r:id="rId4"/>
    <p:sldId id="1123" r:id="rId5"/>
    <p:sldId id="1125" r:id="rId6"/>
    <p:sldId id="1124" r:id="rId7"/>
    <p:sldId id="1075" r:id="rId8"/>
    <p:sldId id="1121" r:id="rId9"/>
    <p:sldId id="1085" r:id="rId10"/>
    <p:sldId id="1130" r:id="rId11"/>
    <p:sldId id="1073" r:id="rId12"/>
    <p:sldId id="1076" r:id="rId13"/>
    <p:sldId id="1077" r:id="rId14"/>
    <p:sldId id="1079" r:id="rId15"/>
    <p:sldId id="1078" r:id="rId16"/>
    <p:sldId id="1080" r:id="rId17"/>
    <p:sldId id="1100" r:id="rId18"/>
    <p:sldId id="1101" r:id="rId19"/>
    <p:sldId id="1102" r:id="rId20"/>
    <p:sldId id="1104" r:id="rId21"/>
    <p:sldId id="1105" r:id="rId22"/>
    <p:sldId id="1108" r:id="rId23"/>
    <p:sldId id="1107" r:id="rId24"/>
    <p:sldId id="1106" r:id="rId25"/>
    <p:sldId id="1082" r:id="rId26"/>
    <p:sldId id="1109" r:id="rId27"/>
    <p:sldId id="1111" r:id="rId28"/>
    <p:sldId id="1112" r:id="rId29"/>
    <p:sldId id="1113" r:id="rId30"/>
    <p:sldId id="1114" r:id="rId31"/>
    <p:sldId id="1115" r:id="rId32"/>
    <p:sldId id="1116" r:id="rId33"/>
    <p:sldId id="1117" r:id="rId34"/>
    <p:sldId id="1083" r:id="rId35"/>
    <p:sldId id="1092" r:id="rId36"/>
    <p:sldId id="1110" r:id="rId37"/>
    <p:sldId id="1093" r:id="rId38"/>
    <p:sldId id="1094" r:id="rId39"/>
    <p:sldId id="1095" r:id="rId40"/>
    <p:sldId id="1096" r:id="rId41"/>
    <p:sldId id="1097" r:id="rId42"/>
    <p:sldId id="1128" r:id="rId43"/>
    <p:sldId id="1098" r:id="rId44"/>
    <p:sldId id="1129" r:id="rId45"/>
    <p:sldId id="1088" r:id="rId46"/>
    <p:sldId id="1126" r:id="rId47"/>
    <p:sldId id="1089" r:id="rId48"/>
    <p:sldId id="1119" r:id="rId49"/>
    <p:sldId id="1120" r:id="rId50"/>
  </p:sldIdLst>
  <p:sldSz cx="12188825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33114C-5A99-8D9E-DF48-DA50D215A8DF}" name="Gardner, Philippa A" initials="GPA" userId="S::pg@ic.ac.uk::c6752d4d-71fb-4fba-8fb4-7e1711994c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7CAF7"/>
    <a:srgbClr val="8BC3F6"/>
    <a:srgbClr val="5B5BFF"/>
    <a:srgbClr val="01B14E"/>
    <a:srgbClr val="55A838"/>
    <a:srgbClr val="82B1E5"/>
    <a:srgbClr val="023C7A"/>
    <a:srgbClr val="C8E3FC"/>
    <a:srgbClr val="8BC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0"/>
    <p:restoredTop sz="94758"/>
  </p:normalViewPr>
  <p:slideViewPr>
    <p:cSldViewPr snapToGrid="0">
      <p:cViewPr varScale="1">
        <p:scale>
          <a:sx n="100" d="100"/>
          <a:sy n="100" d="100"/>
        </p:scale>
        <p:origin x="160" y="1672"/>
      </p:cViewPr>
      <p:guideLst>
        <p:guide orient="horz" pos="2160"/>
        <p:guide pos="384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BBA21-0F57-9C49-924A-128DE27BA9E4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02AE2-54F6-4141-936F-43715EAE2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73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46ED2-2B70-3C4C-98F5-415359DDD016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2B84B-3DF1-FE46-A681-9714A80F6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3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everyone, Thank you to </a:t>
            </a:r>
            <a:r>
              <a:rPr lang="en-US" err="1"/>
              <a:t>AdaCore</a:t>
            </a:r>
            <a:r>
              <a:rPr lang="en-US"/>
              <a:t> and Capgemini Engineering for the invitation.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85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9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46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1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62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0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2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96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75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84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34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09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852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65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48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7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83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00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76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32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0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85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99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31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21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5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233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07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591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01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0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75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649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71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788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134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67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020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051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963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02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86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6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0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8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92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56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2B84B-3DF1-FE46-A681-9714A80F61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8452" y="1208634"/>
            <a:ext cx="10055781" cy="1990042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3788" y="328167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39869" y="3077296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70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5687AE70-E2C8-2948-9A4D-DDB825ED7DCD}"/>
              </a:ext>
            </a:extLst>
          </p:cNvPr>
          <p:cNvSpPr txBox="1">
            <a:spLocks/>
          </p:cNvSpPr>
          <p:nvPr userDrawn="1"/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AE7C4C-C8A4-BC46-BCEF-ACB5BAB52F5F}" type="slidenum">
              <a:rPr lang="en-GB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230162"/>
            <a:ext cx="10055781" cy="8381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>
              <a:defRPr b="1" u="sng" cap="small" baseline="0">
                <a:solidFill>
                  <a:srgbClr val="033C7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D90DC183-D2AC-444C-A084-BA3402441F47}"/>
              </a:ext>
            </a:extLst>
          </p:cNvPr>
          <p:cNvSpPr txBox="1">
            <a:spLocks/>
          </p:cNvSpPr>
          <p:nvPr userDrawn="1"/>
        </p:nvSpPr>
        <p:spPr>
          <a:xfrm>
            <a:off x="8153400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9AE7C4C-C8A4-BC46-BCEF-ACB5BAB52F5F}" type="slidenum">
              <a:rPr lang="en-GB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4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7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36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6" indent="-91436" algn="l" defTabSz="914354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29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00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71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42" indent="-182870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4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2.jpeg"/><Relationship Id="rId5" Type="http://schemas.openxmlformats.org/officeDocument/2006/relationships/image" Target="../media/image7.jpe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2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8452" y="1084661"/>
            <a:ext cx="10055781" cy="1868188"/>
          </a:xfrm>
        </p:spPr>
        <p:txBody>
          <a:bodyPr>
            <a:noAutofit/>
          </a:bodyPr>
          <a:lstStyle/>
          <a:p>
            <a:r>
              <a:rPr lang="en-US" sz="5500" b="1" dirty="0">
                <a:solidFill>
                  <a:srgbClr val="023C7A"/>
                </a:solidFill>
                <a:cs typeface="Calibri Light"/>
              </a:rPr>
              <a:t>Exact Separation Logic</a:t>
            </a:r>
            <a:br>
              <a:rPr lang="en-US" sz="5500" b="1" dirty="0">
                <a:solidFill>
                  <a:srgbClr val="023C7A"/>
                </a:solidFill>
                <a:cs typeface="Calibri Light"/>
              </a:rPr>
            </a:br>
            <a:r>
              <a:rPr lang="en-US" sz="3200" dirty="0">
                <a:solidFill>
                  <a:srgbClr val="023C7A"/>
                </a:solidFill>
                <a:cs typeface="Calibri Light"/>
              </a:rPr>
              <a:t>Bridging the gap between verification and true bug-finding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148452" y="3217402"/>
            <a:ext cx="10055781" cy="17573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Philippa Gardner</a:t>
            </a:r>
          </a:p>
          <a:p>
            <a:pPr>
              <a:spcBef>
                <a:spcPts val="600"/>
              </a:spcBef>
            </a:pPr>
            <a:r>
              <a:rPr lang="en-US" sz="1800" cap="none" dirty="0">
                <a:solidFill>
                  <a:schemeClr val="tx1"/>
                </a:solidFill>
              </a:rPr>
              <a:t>Imperial College London</a:t>
            </a:r>
          </a:p>
          <a:p>
            <a:pPr>
              <a:spcBef>
                <a:spcPts val="600"/>
              </a:spcBef>
            </a:pPr>
            <a:r>
              <a:rPr lang="en-US" sz="1400" cap="none" dirty="0">
                <a:solidFill>
                  <a:schemeClr val="tx1"/>
                </a:solidFill>
              </a:rPr>
              <a:t>https://</a:t>
            </a:r>
            <a:r>
              <a:rPr lang="en-US" sz="1400" cap="none" dirty="0" err="1">
                <a:solidFill>
                  <a:schemeClr val="tx1"/>
                </a:solidFill>
              </a:rPr>
              <a:t>www.doc.ic.ac.uk</a:t>
            </a:r>
            <a:r>
              <a:rPr lang="en-US" sz="1400" cap="none" dirty="0">
                <a:solidFill>
                  <a:schemeClr val="tx1"/>
                </a:solidFill>
              </a:rPr>
              <a:t>/~</a:t>
            </a:r>
            <a:r>
              <a:rPr lang="en-US" sz="1400" cap="none" dirty="0" err="1">
                <a:solidFill>
                  <a:schemeClr val="tx1"/>
                </a:solidFill>
              </a:rPr>
              <a:t>pg</a:t>
            </a:r>
            <a:r>
              <a:rPr lang="en-US" sz="1400" cap="none" dirty="0">
                <a:solidFill>
                  <a:schemeClr val="tx1"/>
                </a:solidFill>
              </a:rPr>
              <a:t>/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F63F51-92F4-1A42-9579-0D4099DC931E}"/>
              </a:ext>
            </a:extLst>
          </p:cNvPr>
          <p:cNvGrpSpPr/>
          <p:nvPr/>
        </p:nvGrpSpPr>
        <p:grpSpPr>
          <a:xfrm>
            <a:off x="2784264" y="6254707"/>
            <a:ext cx="6620295" cy="461665"/>
            <a:chOff x="1866212" y="6003498"/>
            <a:chExt cx="6620295" cy="46166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403301-F2CA-0444-9DF5-4511700E0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8815" y="6057234"/>
              <a:ext cx="1107692" cy="3600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3596C8-0546-A840-B09D-15367299A7BD}"/>
                </a:ext>
              </a:extLst>
            </p:cNvPr>
            <p:cNvSpPr/>
            <p:nvPr/>
          </p:nvSpPr>
          <p:spPr>
            <a:xfrm>
              <a:off x="1866212" y="6003498"/>
              <a:ext cx="12232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cap="small"/>
                <a:t>with generous </a:t>
              </a:r>
            </a:p>
            <a:p>
              <a:pPr algn="ctr"/>
              <a:r>
                <a:rPr lang="en-US" sz="1200" b="1" cap="small"/>
                <a:t>support from</a:t>
              </a:r>
            </a:p>
          </p:txBody>
        </p:sp>
        <p:pic>
          <p:nvPicPr>
            <p:cNvPr id="28" name="Picture 8" descr="mage result for amazon logo">
              <a:extLst>
                <a:ext uri="{FF2B5EF4-FFF2-40B4-BE49-F238E27FC236}">
                  <a16:creationId xmlns:a16="http://schemas.microsoft.com/office/drawing/2014/main" id="{370F5B25-455E-754E-9C4A-72A9EBFB67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85467" y="6090330"/>
              <a:ext cx="897198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4" descr="mage result for facebook logo">
              <a:extLst>
                <a:ext uri="{FF2B5EF4-FFF2-40B4-BE49-F238E27FC236}">
                  <a16:creationId xmlns:a16="http://schemas.microsoft.com/office/drawing/2014/main" id="{A4FDB2CF-AED3-AC4E-A641-7187A6624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084" y="6108330"/>
              <a:ext cx="119874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3D34192-F6D0-6748-B4AD-54345C273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8656" y="6054330"/>
              <a:ext cx="1009437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31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Separation Logic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F56EE-3D24-5CA1-F4EB-2AC1BA83E54F}"/>
              </a:ext>
            </a:extLst>
          </p:cNvPr>
          <p:cNvSpPr txBox="1"/>
          <p:nvPr/>
        </p:nvSpPr>
        <p:spPr>
          <a:xfrm>
            <a:off x="3047921" y="1373682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 Specification</a:t>
            </a:r>
            <a:endParaRPr lang="en-US" sz="2800" b="1">
              <a:solidFill>
                <a:srgbClr val="023C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337625-B97E-5AD7-EDC3-9DB53E463D83}"/>
                  </a:ext>
                </a:extLst>
              </p:cNvPr>
              <p:cNvSpPr txBox="1"/>
              <p:nvPr/>
            </p:nvSpPr>
            <p:spPr>
              <a:xfrm>
                <a:off x="4815633" y="2049693"/>
                <a:ext cx="25575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⊨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337625-B97E-5AD7-EDC3-9DB53E463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33" y="2049693"/>
                <a:ext cx="255755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D21F8A6-1404-5608-791E-A0C5062C1145}"/>
              </a:ext>
            </a:extLst>
          </p:cNvPr>
          <p:cNvSpPr txBox="1"/>
          <p:nvPr/>
        </p:nvSpPr>
        <p:spPr>
          <a:xfrm>
            <a:off x="3047921" y="2955208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 Interpretation</a:t>
            </a:r>
            <a:endParaRPr lang="en-US" sz="2800" b="1">
              <a:solidFill>
                <a:srgbClr val="023C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DC4FA8-58BB-9BC6-8C6A-5DCA8A09C55C}"/>
                  </a:ext>
                </a:extLst>
              </p:cNvPr>
              <p:cNvSpPr txBox="1"/>
              <p:nvPr/>
            </p:nvSpPr>
            <p:spPr>
              <a:xfrm>
                <a:off x="641149" y="3679640"/>
                <a:ext cx="10906526" cy="857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Starting from a concrete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, the execution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if it terminates, does so in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DC4FA8-58BB-9BC6-8C6A-5DCA8A09C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49" y="3679640"/>
                <a:ext cx="10906526" cy="857094"/>
              </a:xfrm>
              <a:prstGeom prst="rect">
                <a:avLst/>
              </a:prstGeom>
              <a:blipFill>
                <a:blip r:embed="rId4"/>
                <a:stretch>
                  <a:fillRect t="-5714" b="-1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576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Separation Logic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F56EE-3D24-5CA1-F4EB-2AC1BA83E54F}"/>
              </a:ext>
            </a:extLst>
          </p:cNvPr>
          <p:cNvSpPr txBox="1"/>
          <p:nvPr/>
        </p:nvSpPr>
        <p:spPr>
          <a:xfrm>
            <a:off x="3047921" y="1373682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 Specification</a:t>
            </a:r>
            <a:endParaRPr lang="en-US" sz="2800" b="1">
              <a:solidFill>
                <a:srgbClr val="023C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337625-B97E-5AD7-EDC3-9DB53E463D83}"/>
                  </a:ext>
                </a:extLst>
              </p:cNvPr>
              <p:cNvSpPr txBox="1"/>
              <p:nvPr/>
            </p:nvSpPr>
            <p:spPr>
              <a:xfrm>
                <a:off x="4815633" y="2049693"/>
                <a:ext cx="255755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⊨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337625-B97E-5AD7-EDC3-9DB53E463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633" y="2049693"/>
                <a:ext cx="255755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D21F8A6-1404-5608-791E-A0C5062C1145}"/>
              </a:ext>
            </a:extLst>
          </p:cNvPr>
          <p:cNvSpPr txBox="1"/>
          <p:nvPr/>
        </p:nvSpPr>
        <p:spPr>
          <a:xfrm>
            <a:off x="3047921" y="2955208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 Interpretation</a:t>
            </a:r>
            <a:endParaRPr lang="en-US" sz="2800" b="1">
              <a:solidFill>
                <a:srgbClr val="023C7A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B788612-6E34-7B76-EF07-735433B4C7D9}"/>
              </a:ext>
            </a:extLst>
          </p:cNvPr>
          <p:cNvSpPr/>
          <p:nvPr/>
        </p:nvSpPr>
        <p:spPr>
          <a:xfrm>
            <a:off x="243567" y="4971922"/>
            <a:ext cx="11701690" cy="108015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400" dirty="0">
                <a:solidFill>
                  <a:schemeClr val="tx1"/>
                </a:solidFill>
              </a:rPr>
              <a:t>Problem: OX specifications not compatible with true bug-finding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DC4FA8-58BB-9BC6-8C6A-5DCA8A09C55C}"/>
                  </a:ext>
                </a:extLst>
              </p:cNvPr>
              <p:cNvSpPr txBox="1"/>
              <p:nvPr/>
            </p:nvSpPr>
            <p:spPr>
              <a:xfrm>
                <a:off x="641149" y="3679640"/>
                <a:ext cx="10906526" cy="857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Starting from a concrete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, the execution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if it terminates, does so in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DC4FA8-58BB-9BC6-8C6A-5DCA8A09C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49" y="3679640"/>
                <a:ext cx="10906526" cy="857094"/>
              </a:xfrm>
              <a:prstGeom prst="rect">
                <a:avLst/>
              </a:prstGeom>
              <a:blipFill>
                <a:blip r:embed="rId4"/>
                <a:stretch>
                  <a:fillRect t="-5714" b="-1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966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Incorrectness Separation Logic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F56EE-3D24-5CA1-F4EB-2AC1BA83E54F}"/>
              </a:ext>
            </a:extLst>
          </p:cNvPr>
          <p:cNvSpPr txBox="1"/>
          <p:nvPr/>
        </p:nvSpPr>
        <p:spPr>
          <a:xfrm>
            <a:off x="3047921" y="1373682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UX Specification</a:t>
            </a:r>
            <a:endParaRPr lang="en-US" sz="2800" b="1">
              <a:solidFill>
                <a:srgbClr val="023C7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1F8A6-1404-5608-791E-A0C5062C1145}"/>
              </a:ext>
            </a:extLst>
          </p:cNvPr>
          <p:cNvSpPr txBox="1"/>
          <p:nvPr/>
        </p:nvSpPr>
        <p:spPr>
          <a:xfrm>
            <a:off x="3047921" y="2955208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UX Interpretation</a:t>
            </a:r>
            <a:endParaRPr lang="en-US" sz="2800" b="1">
              <a:solidFill>
                <a:srgbClr val="023C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85208F-E854-9FC5-84C8-CE9FC135C5CB}"/>
                  </a:ext>
                </a:extLst>
              </p:cNvPr>
              <p:cNvSpPr txBox="1"/>
              <p:nvPr/>
            </p:nvSpPr>
            <p:spPr>
              <a:xfrm>
                <a:off x="788312" y="3670645"/>
                <a:ext cx="10612201" cy="883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Any concrete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is reachable from some state</a:t>
                </a:r>
                <a:b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, by executing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85208F-E854-9FC5-84C8-CE9FC135C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12" y="3670645"/>
                <a:ext cx="10612201" cy="883190"/>
              </a:xfrm>
              <a:prstGeom prst="rect">
                <a:avLst/>
              </a:prstGeom>
              <a:blipFill>
                <a:blip r:embed="rId3"/>
                <a:stretch>
                  <a:fillRect t="-4828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9EB7570-4AA5-1BC7-D6D2-2330B37A52F8}"/>
              </a:ext>
            </a:extLst>
          </p:cNvPr>
          <p:cNvGrpSpPr/>
          <p:nvPr/>
        </p:nvGrpSpPr>
        <p:grpSpPr>
          <a:xfrm>
            <a:off x="3047921" y="2008550"/>
            <a:ext cx="6142097" cy="494791"/>
            <a:chOff x="3047921" y="2008550"/>
            <a:chExt cx="6142097" cy="49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8337625-B97E-5AD7-EDC3-9DB53E463D83}"/>
                    </a:ext>
                  </a:extLst>
                </p:cNvPr>
                <p:cNvSpPr txBox="1"/>
                <p:nvPr/>
              </p:nvSpPr>
              <p:spPr>
                <a:xfrm>
                  <a:off x="3047921" y="2008550"/>
                  <a:ext cx="279820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𝑜𝑘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] 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8337625-B97E-5AD7-EDC3-9DB53E463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921" y="2008550"/>
                  <a:ext cx="2798202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ADE2570-1E0D-89F2-0BB7-947BBB188172}"/>
                    </a:ext>
                  </a:extLst>
                </p:cNvPr>
                <p:cNvSpPr txBox="1"/>
                <p:nvPr/>
              </p:nvSpPr>
              <p:spPr>
                <a:xfrm>
                  <a:off x="6244148" y="2010898"/>
                  <a:ext cx="294587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𝑒𝑟𝑟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] </m:t>
                        </m:r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ADE2570-1E0D-89F2-0BB7-947BBB188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148" y="2010898"/>
                  <a:ext cx="2945870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8825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Incorrectness Separation Logic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F56EE-3D24-5CA1-F4EB-2AC1BA83E54F}"/>
              </a:ext>
            </a:extLst>
          </p:cNvPr>
          <p:cNvSpPr txBox="1"/>
          <p:nvPr/>
        </p:nvSpPr>
        <p:spPr>
          <a:xfrm>
            <a:off x="3047921" y="1373682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UX Specification</a:t>
            </a:r>
            <a:endParaRPr lang="en-US" sz="2800" b="1">
              <a:solidFill>
                <a:srgbClr val="023C7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1F8A6-1404-5608-791E-A0C5062C1145}"/>
              </a:ext>
            </a:extLst>
          </p:cNvPr>
          <p:cNvSpPr txBox="1"/>
          <p:nvPr/>
        </p:nvSpPr>
        <p:spPr>
          <a:xfrm>
            <a:off x="3047921" y="2955208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UX Interpretation</a:t>
            </a:r>
            <a:endParaRPr lang="en-US" sz="2800" b="1">
              <a:solidFill>
                <a:srgbClr val="023C7A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B788612-6E34-7B76-EF07-735433B4C7D9}"/>
              </a:ext>
            </a:extLst>
          </p:cNvPr>
          <p:cNvSpPr/>
          <p:nvPr/>
        </p:nvSpPr>
        <p:spPr>
          <a:xfrm>
            <a:off x="788311" y="4944240"/>
            <a:ext cx="10612201" cy="108015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400" dirty="0">
                <a:solidFill>
                  <a:schemeClr val="tx1"/>
                </a:solidFill>
              </a:rPr>
              <a:t>Problem: UX specifications do not capture verification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EB7570-4AA5-1BC7-D6D2-2330B37A52F8}"/>
              </a:ext>
            </a:extLst>
          </p:cNvPr>
          <p:cNvGrpSpPr/>
          <p:nvPr/>
        </p:nvGrpSpPr>
        <p:grpSpPr>
          <a:xfrm>
            <a:off x="3047921" y="2008550"/>
            <a:ext cx="6142097" cy="494791"/>
            <a:chOff x="3047921" y="2008550"/>
            <a:chExt cx="6142097" cy="4947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8337625-B97E-5AD7-EDC3-9DB53E463D83}"/>
                    </a:ext>
                  </a:extLst>
                </p:cNvPr>
                <p:cNvSpPr txBox="1"/>
                <p:nvPr/>
              </p:nvSpPr>
              <p:spPr>
                <a:xfrm>
                  <a:off x="3047921" y="2008550"/>
                  <a:ext cx="277492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𝑜𝑘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] </m:t>
                        </m:r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8337625-B97E-5AD7-EDC3-9DB53E463D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921" y="2008550"/>
                  <a:ext cx="277492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ADE2570-1E0D-89F2-0BB7-947BBB188172}"/>
                    </a:ext>
                  </a:extLst>
                </p:cNvPr>
                <p:cNvSpPr txBox="1"/>
                <p:nvPr/>
              </p:nvSpPr>
              <p:spPr>
                <a:xfrm>
                  <a:off x="6244148" y="2010898"/>
                  <a:ext cx="294587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𝑒𝑟𝑟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GB" sz="3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] </m:t>
                        </m:r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ADE2570-1E0D-89F2-0BB7-947BBB188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4148" y="2010898"/>
                  <a:ext cx="2945870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8DCC6-DE1A-E106-0659-3FDCEDE55867}"/>
                  </a:ext>
                </a:extLst>
              </p:cNvPr>
              <p:cNvSpPr txBox="1"/>
              <p:nvPr/>
            </p:nvSpPr>
            <p:spPr>
              <a:xfrm>
                <a:off x="788312" y="3670645"/>
                <a:ext cx="10612201" cy="883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Any concrete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, is reachable from some state</a:t>
                </a:r>
                <a:b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, by executing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8DCC6-DE1A-E106-0659-3FDCEDE5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12" y="3670645"/>
                <a:ext cx="10612201" cy="883190"/>
              </a:xfrm>
              <a:prstGeom prst="rect">
                <a:avLst/>
              </a:prstGeom>
              <a:blipFill>
                <a:blip r:embed="rId5"/>
                <a:stretch>
                  <a:fillRect t="-4828" b="-1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758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F56EE-3D24-5CA1-F4EB-2AC1BA83E54F}"/>
              </a:ext>
            </a:extLst>
          </p:cNvPr>
          <p:cNvSpPr txBox="1"/>
          <p:nvPr/>
        </p:nvSpPr>
        <p:spPr>
          <a:xfrm>
            <a:off x="3047921" y="1321132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Specification</a:t>
            </a:r>
            <a:endParaRPr lang="en-US" sz="2800" b="1">
              <a:solidFill>
                <a:srgbClr val="023C7A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337625-B97E-5AD7-EDC3-9DB53E463D83}"/>
                  </a:ext>
                </a:extLst>
              </p:cNvPr>
              <p:cNvSpPr txBox="1"/>
              <p:nvPr/>
            </p:nvSpPr>
            <p:spPr>
              <a:xfrm>
                <a:off x="3351931" y="1956000"/>
                <a:ext cx="5484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𝑜𝑘</m:t>
                      </m:r>
                      <m:r>
                        <a:rPr lang="en-GB" sz="3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𝑜𝑘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337625-B97E-5AD7-EDC3-9DB53E463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931" y="1956000"/>
                <a:ext cx="5484963" cy="492443"/>
              </a:xfrm>
              <a:prstGeom prst="rect">
                <a:avLst/>
              </a:prstGeom>
              <a:blipFill>
                <a:blip r:embed="rId3"/>
                <a:stretch>
                  <a:fillRect l="-1389" t="-10256" r="-2546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66ABA0-AB3E-A376-5BD3-A60913020E2D}"/>
              </a:ext>
            </a:extLst>
          </p:cNvPr>
          <p:cNvSpPr txBox="1"/>
          <p:nvPr/>
        </p:nvSpPr>
        <p:spPr>
          <a:xfrm>
            <a:off x="3047921" y="2913168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Interpretation</a:t>
            </a:r>
            <a:endParaRPr lang="en-US" sz="2800" b="1">
              <a:solidFill>
                <a:srgbClr val="023C7A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F9AF64-5F3E-9754-C471-A3EE58C36D15}"/>
                  </a:ext>
                </a:extLst>
              </p:cNvPr>
              <p:cNvSpPr txBox="1"/>
              <p:nvPr/>
            </p:nvSpPr>
            <p:spPr>
              <a:xfrm>
                <a:off x="188392" y="3539269"/>
                <a:ext cx="11812040" cy="2514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Starting from a concrete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, the execution of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, if it terminates, does so in a state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𝑜𝑘</m:t>
                        </m:r>
                      </m:sub>
                    </m:sSub>
                  </m:oMath>
                </a14:m>
                <a:r>
                  <a:rPr lang="en-US" sz="2400" dirty="0"/>
                  <a:t> if the execution  succeeds 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if the execution errors, 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and </a:t>
                </a:r>
              </a:p>
              <a:p>
                <a:pPr algn="ctr"/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any concrete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𝑜𝑘</m:t>
                        </m:r>
                      </m:sub>
                    </m:sSub>
                    <m:r>
                      <a:rPr lang="en-GB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or</m:t>
                    </m:r>
                    <m:r>
                      <a:rPr lang="en-GB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GB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is reachable from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,  via respectively a successful or error execution of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i="1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F9AF64-5F3E-9754-C471-A3EE58C36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92" y="3539269"/>
                <a:ext cx="11812040" cy="2514406"/>
              </a:xfrm>
              <a:prstGeom prst="rect">
                <a:avLst/>
              </a:prstGeom>
              <a:blipFill>
                <a:blip r:embed="rId4"/>
                <a:stretch>
                  <a:fillRect l="-644" t="-1005" r="-966" b="-5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419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3B1392-C1B9-95E2-4910-657DDE62DF12}"/>
                  </a:ext>
                </a:extLst>
              </p:cNvPr>
              <p:cNvSpPr txBox="1"/>
              <p:nvPr/>
            </p:nvSpPr>
            <p:spPr>
              <a:xfrm>
                <a:off x="188392" y="3543956"/>
                <a:ext cx="11812039" cy="2505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Starting from a concrete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, the execution of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, if it terminates, does so in a state of the 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𝑜𝑘</m:t>
                        </m:r>
                      </m:sub>
                    </m:sSub>
                  </m:oMath>
                </a14:m>
                <a:r>
                  <a:rPr lang="en-US" sz="2400" dirty="0"/>
                  <a:t> if the execution  succeeds 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if the execution errors, 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and </a:t>
                </a:r>
              </a:p>
              <a:p>
                <a:pPr algn="ctr"/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any concrete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𝑜𝑘</m:t>
                        </m:r>
                      </m:sub>
                    </m:sSub>
                    <m:r>
                      <a:rPr lang="en-GB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or</m:t>
                    </m:r>
                    <m:r>
                      <a:rPr lang="en-GB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GB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is reachable from some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 satisfying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  <a:latin typeface="-webkit-standard"/>
                  </a:rPr>
                  <a:t>,  via respectively a successful or error execution of </a:t>
                </a:r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i="1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3B1392-C1B9-95E2-4910-657DDE62D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92" y="3543956"/>
                <a:ext cx="11812039" cy="2505031"/>
              </a:xfrm>
              <a:prstGeom prst="rect">
                <a:avLst/>
              </a:prstGeom>
              <a:blipFill>
                <a:blip r:embed="rId3"/>
                <a:stretch>
                  <a:fillRect l="-722" t="-1946" r="-980" b="-4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F56EE-3D24-5CA1-F4EB-2AC1BA83E54F}"/>
              </a:ext>
            </a:extLst>
          </p:cNvPr>
          <p:cNvSpPr txBox="1"/>
          <p:nvPr/>
        </p:nvSpPr>
        <p:spPr>
          <a:xfrm>
            <a:off x="3047921" y="1321132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Specification</a:t>
            </a:r>
            <a:endParaRPr lang="en-US" sz="2800" b="1">
              <a:solidFill>
                <a:srgbClr val="023C7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1F8A6-1404-5608-791E-A0C5062C1145}"/>
              </a:ext>
            </a:extLst>
          </p:cNvPr>
          <p:cNvSpPr txBox="1"/>
          <p:nvPr/>
        </p:nvSpPr>
        <p:spPr>
          <a:xfrm>
            <a:off x="3047921" y="2913168"/>
            <a:ext cx="6092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023C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Interpretation</a:t>
            </a:r>
            <a:endParaRPr lang="en-US" sz="2800" b="1" dirty="0">
              <a:solidFill>
                <a:srgbClr val="023C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7851A1-8089-C074-3F08-5FED3A94E894}"/>
                  </a:ext>
                </a:extLst>
              </p:cNvPr>
              <p:cNvSpPr txBox="1"/>
              <p:nvPr/>
            </p:nvSpPr>
            <p:spPr>
              <a:xfrm>
                <a:off x="3351931" y="1956000"/>
                <a:ext cx="5484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𝑜𝑘</m:t>
                      </m:r>
                      <m:r>
                        <a:rPr lang="en-GB" sz="32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𝑜𝑘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7851A1-8089-C074-3F08-5FED3A94E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931" y="1956000"/>
                <a:ext cx="548496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0DCFAE-4CE3-7FBC-3068-CE8B34A7A137}"/>
              </a:ext>
            </a:extLst>
          </p:cNvPr>
          <p:cNvSpPr/>
          <p:nvPr/>
        </p:nvSpPr>
        <p:spPr>
          <a:xfrm>
            <a:off x="376785" y="4324710"/>
            <a:ext cx="11550351" cy="108015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400" dirty="0">
                <a:solidFill>
                  <a:schemeClr val="tx1"/>
                </a:solidFill>
              </a:rPr>
              <a:t>Solution: EX specifications are compatible with true bug-finding</a:t>
            </a:r>
          </a:p>
        </p:txBody>
      </p:sp>
    </p:spTree>
    <p:extLst>
      <p:ext uri="{BB962C8B-B14F-4D97-AF65-F5344CB8AC3E}">
        <p14:creationId xmlns:p14="http://schemas.microsoft.com/office/powerpoint/2010/main" val="47898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Basic Commands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85" y="1284510"/>
            <a:ext cx="973565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1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Basic Commands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85" y="1278938"/>
            <a:ext cx="9735653" cy="504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080794-2CC5-6765-1E0A-3CCF914321F9}"/>
              </a:ext>
            </a:extLst>
          </p:cNvPr>
          <p:cNvSpPr/>
          <p:nvPr/>
        </p:nvSpPr>
        <p:spPr>
          <a:xfrm>
            <a:off x="8023162" y="1862524"/>
            <a:ext cx="626851" cy="25005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0B319C-7B80-0761-520A-3CD0711265F4}"/>
              </a:ext>
            </a:extLst>
          </p:cNvPr>
          <p:cNvSpPr/>
          <p:nvPr/>
        </p:nvSpPr>
        <p:spPr>
          <a:xfrm>
            <a:off x="2405382" y="3108810"/>
            <a:ext cx="626851" cy="25005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53AA11-9B54-D211-03CA-249EFB024620}"/>
              </a:ext>
            </a:extLst>
          </p:cNvPr>
          <p:cNvSpPr/>
          <p:nvPr/>
        </p:nvSpPr>
        <p:spPr>
          <a:xfrm>
            <a:off x="2962430" y="4369227"/>
            <a:ext cx="626851" cy="25005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7DB7E-40B9-2800-1C88-A5BE197E7B1B}"/>
              </a:ext>
            </a:extLst>
          </p:cNvPr>
          <p:cNvSpPr/>
          <p:nvPr/>
        </p:nvSpPr>
        <p:spPr>
          <a:xfrm>
            <a:off x="7849739" y="4358716"/>
            <a:ext cx="626851" cy="25005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C9FCFE2-E6BD-2A73-0E1E-BD7D299AF5D5}"/>
              </a:ext>
            </a:extLst>
          </p:cNvPr>
          <p:cNvSpPr/>
          <p:nvPr/>
        </p:nvSpPr>
        <p:spPr>
          <a:xfrm>
            <a:off x="262765" y="5166816"/>
            <a:ext cx="11663291" cy="108015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400" dirty="0">
                <a:solidFill>
                  <a:schemeClr val="tx1"/>
                </a:solidFill>
              </a:rPr>
              <a:t>Information in precondition must be preserved in postcondition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9313BC-C6E6-32B3-43B0-4B31B9B5FC8C}"/>
                  </a:ext>
                </a:extLst>
              </p:cNvPr>
              <p:cNvSpPr txBox="1"/>
              <p:nvPr/>
            </p:nvSpPr>
            <p:spPr>
              <a:xfrm>
                <a:off x="524028" y="6393645"/>
                <a:ext cx="76425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aseline="30000" dirty="0">
                    <a:solidFill>
                      <a:srgbClr val="000000"/>
                    </a:solidFill>
                    <a:latin typeface="-webkit-standard"/>
                  </a:rPr>
                  <a:t>* </a:t>
                </a:r>
                <a:r>
                  <a:rPr lang="en-GB" sz="1800" dirty="0">
                    <a:solidFill>
                      <a:srgbClr val="000000"/>
                    </a:solidFill>
                    <a:latin typeface="-webkit-standard"/>
                  </a:rPr>
                  <a:t>pure assertions (e.</a:t>
                </a:r>
                <a:r>
                  <a:rPr lang="en-GB" dirty="0">
                    <a:solidFill>
                      <a:srgbClr val="000000"/>
                    </a:solidFill>
                    <a:latin typeface="-webkit-standard"/>
                  </a:rPr>
                  <a:t>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GB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-webkit-standard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Val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-webkit-standard"/>
                  </a:rPr>
                  <a:t>) </a:t>
                </a:r>
                <a:r>
                  <a:rPr lang="en-GB" sz="1800" dirty="0">
                    <a:solidFill>
                      <a:srgbClr val="000000"/>
                    </a:solidFill>
                    <a:latin typeface="-webkit-standard"/>
                  </a:rPr>
                  <a:t>are only satisfied in the empty heap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9313BC-C6E6-32B3-43B0-4B31B9B5F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8" y="6393645"/>
                <a:ext cx="7642509" cy="369332"/>
              </a:xfrm>
              <a:prstGeom prst="rect">
                <a:avLst/>
              </a:prstGeom>
              <a:blipFill>
                <a:blip r:embed="rId4"/>
                <a:stretch>
                  <a:fillRect l="-8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F1521E2-EB68-1123-6252-6CAACE86ACF5}"/>
              </a:ext>
            </a:extLst>
          </p:cNvPr>
          <p:cNvSpPr/>
          <p:nvPr/>
        </p:nvSpPr>
        <p:spPr>
          <a:xfrm>
            <a:off x="5185369" y="1862524"/>
            <a:ext cx="626851" cy="25005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3654F0-8E67-06DC-9DCD-EA7457B5D2D6}"/>
              </a:ext>
            </a:extLst>
          </p:cNvPr>
          <p:cNvSpPr/>
          <p:nvPr/>
        </p:nvSpPr>
        <p:spPr>
          <a:xfrm>
            <a:off x="8927047" y="3095384"/>
            <a:ext cx="626851" cy="250055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2615432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Basic Commands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85" y="1278938"/>
            <a:ext cx="9735653" cy="5040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F8874C-66BB-8B81-B5F5-0DD4FDA382B0}"/>
              </a:ext>
            </a:extLst>
          </p:cNvPr>
          <p:cNvSpPr/>
          <p:nvPr/>
        </p:nvSpPr>
        <p:spPr>
          <a:xfrm>
            <a:off x="525534" y="5166816"/>
            <a:ext cx="11137753" cy="108015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400">
                <a:solidFill>
                  <a:schemeClr val="tx1"/>
                </a:solidFill>
              </a:rPr>
              <a:t>Negative information about deallocated resource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72EFB9-1EF9-119D-0403-C97DBE5A1FA6}"/>
              </a:ext>
            </a:extLst>
          </p:cNvPr>
          <p:cNvSpPr/>
          <p:nvPr/>
        </p:nvSpPr>
        <p:spPr>
          <a:xfrm>
            <a:off x="8602333" y="4331521"/>
            <a:ext cx="808516" cy="26710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136730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Basic Commands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85" y="1278938"/>
            <a:ext cx="9735653" cy="50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FF74A6-FE90-B3F3-78EF-6F0935E83D52}"/>
              </a:ext>
            </a:extLst>
          </p:cNvPr>
          <p:cNvSpPr/>
          <p:nvPr/>
        </p:nvSpPr>
        <p:spPr>
          <a:xfrm>
            <a:off x="1258114" y="5109284"/>
            <a:ext cx="9609581" cy="1123349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3B682E-3774-0BDB-22BC-438A99408F91}"/>
              </a:ext>
            </a:extLst>
          </p:cNvPr>
          <p:cNvSpPr/>
          <p:nvPr/>
        </p:nvSpPr>
        <p:spPr>
          <a:xfrm>
            <a:off x="525534" y="3840978"/>
            <a:ext cx="11137753" cy="108015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400" dirty="0">
                <a:solidFill>
                  <a:schemeClr val="tx1"/>
                </a:solidFill>
              </a:rPr>
              <a:t>Explicit treatment of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D62408-3974-00CC-9CF3-E02090CDEE5F}"/>
                  </a:ext>
                </a:extLst>
              </p:cNvPr>
              <p:cNvSpPr txBox="1"/>
              <p:nvPr/>
            </p:nvSpPr>
            <p:spPr>
              <a:xfrm>
                <a:off x="203620" y="6502472"/>
                <a:ext cx="192225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1400"/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sz="1400" b="0" i="1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GB" sz="14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400" b="0" i="0">
                        <a:latin typeface="Cambria Math" panose="02040503050406030204" pitchFamily="18" charset="0"/>
                      </a:rPr>
                      <m:t>Pre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GB" sz="1400" b="0" i="0">
                        <a:latin typeface="Cambria Math" panose="02040503050406030204" pitchFamily="18" charset="0"/>
                      </a:rPr>
                      <m:t>err</m:t>
                    </m:r>
                    <m:r>
                      <a:rPr lang="en-GB" sz="14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400" b="0" i="1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D62408-3974-00CC-9CF3-E02090CDE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20" y="6502472"/>
                <a:ext cx="1922257" cy="215444"/>
              </a:xfrm>
              <a:prstGeom prst="rect">
                <a:avLst/>
              </a:prstGeom>
              <a:blipFill>
                <a:blip r:embed="rId4"/>
                <a:stretch>
                  <a:fillRect l="-5696" t="-28571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45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39" y="435488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Current Group Members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E0A7DB-7ECC-CCD1-2EE0-C7196D87EFC7}"/>
              </a:ext>
            </a:extLst>
          </p:cNvPr>
          <p:cNvGrpSpPr/>
          <p:nvPr/>
        </p:nvGrpSpPr>
        <p:grpSpPr>
          <a:xfrm>
            <a:off x="3836779" y="4628825"/>
            <a:ext cx="1481667" cy="1677623"/>
            <a:chOff x="8852318" y="4437344"/>
            <a:chExt cx="1481667" cy="16776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FDED4A-BCB7-D040-AC5D-7D52F58C6C1F}"/>
                </a:ext>
              </a:extLst>
            </p:cNvPr>
            <p:cNvSpPr txBox="1"/>
            <p:nvPr/>
          </p:nvSpPr>
          <p:spPr>
            <a:xfrm>
              <a:off x="8852318" y="5591747"/>
              <a:ext cx="14816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Gabriela Sampaio</a:t>
              </a:r>
            </a:p>
            <a:p>
              <a:pPr algn="ctr"/>
              <a:r>
                <a:rPr lang="en-US" sz="1400"/>
                <a:t>(Meta)</a:t>
              </a:r>
            </a:p>
          </p:txBody>
        </p:sp>
        <p:pic>
          <p:nvPicPr>
            <p:cNvPr id="42" name="Picture 4" descr="Sampaio">
              <a:extLst>
                <a:ext uri="{FF2B5EF4-FFF2-40B4-BE49-F238E27FC236}">
                  <a16:creationId xmlns:a16="http://schemas.microsoft.com/office/drawing/2014/main" id="{2B6532D1-BE26-4649-9E13-92232A3B4A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7228" y="4437344"/>
              <a:ext cx="1080000" cy="108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0C9C33-3A7D-96E8-C8CB-24D14F0B29E5}"/>
              </a:ext>
            </a:extLst>
          </p:cNvPr>
          <p:cNvGrpSpPr/>
          <p:nvPr/>
        </p:nvGrpSpPr>
        <p:grpSpPr>
          <a:xfrm>
            <a:off x="1791569" y="4628825"/>
            <a:ext cx="1709260" cy="1671821"/>
            <a:chOff x="3309100" y="4463986"/>
            <a:chExt cx="1709260" cy="167182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91A8173-71AF-1F49-B6EB-4D446E493515}"/>
                </a:ext>
              </a:extLst>
            </p:cNvPr>
            <p:cNvSpPr txBox="1"/>
            <p:nvPr/>
          </p:nvSpPr>
          <p:spPr>
            <a:xfrm>
              <a:off x="3309100" y="5612587"/>
              <a:ext cx="17092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José Fragoso Santos</a:t>
              </a:r>
            </a:p>
            <a:p>
              <a:pPr algn="ctr"/>
              <a:r>
                <a:rPr lang="en-US" sz="1400"/>
                <a:t>(IST Lisbon)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FD6714E-D663-674D-809C-C22DD5686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51137" y="4463986"/>
              <a:ext cx="1080000" cy="108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A96D67-87B3-0658-421B-9E65F0451FDD}"/>
              </a:ext>
            </a:extLst>
          </p:cNvPr>
          <p:cNvGrpSpPr/>
          <p:nvPr/>
        </p:nvGrpSpPr>
        <p:grpSpPr>
          <a:xfrm>
            <a:off x="5726705" y="4622627"/>
            <a:ext cx="1481667" cy="1678019"/>
            <a:chOff x="5250675" y="4463986"/>
            <a:chExt cx="1481667" cy="167801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D95194-856A-A546-A17C-489BA0229054}"/>
                </a:ext>
              </a:extLst>
            </p:cNvPr>
            <p:cNvSpPr txBox="1"/>
            <p:nvPr/>
          </p:nvSpPr>
          <p:spPr>
            <a:xfrm>
              <a:off x="5250675" y="5618785"/>
              <a:ext cx="14816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Julian Sutherland</a:t>
              </a:r>
            </a:p>
            <a:p>
              <a:pPr algn="ctr"/>
              <a:r>
                <a:rPr lang="en-US" sz="1400"/>
                <a:t>(Nethermind)</a:t>
              </a:r>
            </a:p>
          </p:txBody>
        </p:sp>
        <p:pic>
          <p:nvPicPr>
            <p:cNvPr id="65" name="Picture 24" descr="Julian SUTHERLAND | PhD Student | Imperial College London, London |  Imperial | Department of Computing">
              <a:extLst>
                <a:ext uri="{FF2B5EF4-FFF2-40B4-BE49-F238E27FC236}">
                  <a16:creationId xmlns:a16="http://schemas.microsoft.com/office/drawing/2014/main" id="{69D3D32D-02FA-DE46-82FC-ED1298317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652" y="4463986"/>
              <a:ext cx="1080000" cy="108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7" name="Picture 2" descr="Caroline Cronjaeger – University of Oxford – London, England, Vereinigtes  Königreich | LinkedIn">
            <a:extLst>
              <a:ext uri="{FF2B5EF4-FFF2-40B4-BE49-F238E27FC236}">
                <a16:creationId xmlns:a16="http://schemas.microsoft.com/office/drawing/2014/main" id="{A44BBBD8-A9B8-A64E-BD5C-F4C71041B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345" y="4628825"/>
            <a:ext cx="1080000" cy="10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4AC42FC-4DE9-2A47-86A4-0D386BAD9114}"/>
              </a:ext>
            </a:extLst>
          </p:cNvPr>
          <p:cNvSpPr txBox="1"/>
          <p:nvPr/>
        </p:nvSpPr>
        <p:spPr>
          <a:xfrm>
            <a:off x="8308119" y="5777426"/>
            <a:ext cx="2120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Caroline Cronjäger</a:t>
            </a:r>
          </a:p>
          <a:p>
            <a:pPr algn="ctr"/>
            <a:r>
              <a:rPr lang="en-US" sz="1400"/>
              <a:t>(Ruhr Universität Bochum)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3EF6CD2-201C-A24E-BA0A-CC5CB5A538B9}"/>
              </a:ext>
            </a:extLst>
          </p:cNvPr>
          <p:cNvSpPr txBox="1">
            <a:spLocks/>
          </p:cNvSpPr>
          <p:nvPr/>
        </p:nvSpPr>
        <p:spPr>
          <a:xfrm>
            <a:off x="788311" y="3352155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cap="none">
                <a:solidFill>
                  <a:srgbClr val="023C7A"/>
                </a:solidFill>
              </a:rPr>
              <a:t>Some Past Group Members and a Visitor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F128EE-45B6-CF08-E9C8-F1573551A764}"/>
              </a:ext>
            </a:extLst>
          </p:cNvPr>
          <p:cNvGrpSpPr/>
          <p:nvPr/>
        </p:nvGrpSpPr>
        <p:grpSpPr>
          <a:xfrm>
            <a:off x="1012453" y="1667527"/>
            <a:ext cx="10163918" cy="1472791"/>
            <a:chOff x="1012453" y="1667527"/>
            <a:chExt cx="10163918" cy="147279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C594DFA-C517-F85E-C437-3F4ACB9F93C9}"/>
                </a:ext>
              </a:extLst>
            </p:cNvPr>
            <p:cNvGrpSpPr/>
            <p:nvPr/>
          </p:nvGrpSpPr>
          <p:grpSpPr>
            <a:xfrm>
              <a:off x="5913691" y="1678138"/>
              <a:ext cx="1481667" cy="1462180"/>
              <a:chOff x="729098" y="1656504"/>
              <a:chExt cx="1481667" cy="146218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39E832D-9A69-5046-886D-800AC53E9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9932" y="1656504"/>
                <a:ext cx="1080000" cy="10800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954831-83EE-0C48-AA01-833CE3E2678F}"/>
                  </a:ext>
                </a:extLst>
              </p:cNvPr>
              <p:cNvSpPr txBox="1"/>
              <p:nvPr/>
            </p:nvSpPr>
            <p:spPr>
              <a:xfrm>
                <a:off x="729098" y="2810907"/>
                <a:ext cx="14816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/>
                  <a:t>Petar Maksimović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2836B10-758C-E3BD-7394-C12F58788AB6}"/>
                </a:ext>
              </a:extLst>
            </p:cNvPr>
            <p:cNvGrpSpPr/>
            <p:nvPr/>
          </p:nvGrpSpPr>
          <p:grpSpPr>
            <a:xfrm>
              <a:off x="1012453" y="1675099"/>
              <a:ext cx="1481667" cy="1462180"/>
              <a:chOff x="4325978" y="1656504"/>
              <a:chExt cx="1481667" cy="14621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634B981-0892-EA44-B5D9-454377E8C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26812" y="1656504"/>
                <a:ext cx="1080000" cy="10800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0C7669-2813-974B-9407-7B427715B9EA}"/>
                  </a:ext>
                </a:extLst>
              </p:cNvPr>
              <p:cNvSpPr txBox="1"/>
              <p:nvPr/>
            </p:nvSpPr>
            <p:spPr>
              <a:xfrm>
                <a:off x="4325978" y="2810907"/>
                <a:ext cx="14816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/>
                  <a:t>Sacha-Élie Ayoun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F673DE-F010-25A6-0597-2A113EE09535}"/>
                </a:ext>
              </a:extLst>
            </p:cNvPr>
            <p:cNvGrpSpPr/>
            <p:nvPr/>
          </p:nvGrpSpPr>
          <p:grpSpPr>
            <a:xfrm>
              <a:off x="9694704" y="1676824"/>
              <a:ext cx="1481667" cy="1462180"/>
              <a:chOff x="7922860" y="1656504"/>
              <a:chExt cx="1481667" cy="146218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46B8E0-4649-1E44-B74F-1DE510A9DCCE}"/>
                  </a:ext>
                </a:extLst>
              </p:cNvPr>
              <p:cNvSpPr txBox="1"/>
              <p:nvPr/>
            </p:nvSpPr>
            <p:spPr>
              <a:xfrm>
                <a:off x="7922860" y="2810907"/>
                <a:ext cx="14816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/>
                  <a:t>Xiaojia Rao</a:t>
                </a:r>
              </a:p>
            </p:txBody>
          </p:sp>
          <p:pic>
            <p:nvPicPr>
              <p:cNvPr id="27" name="Picture 8" descr="Rao">
                <a:extLst>
                  <a:ext uri="{FF2B5EF4-FFF2-40B4-BE49-F238E27FC236}">
                    <a16:creationId xmlns:a16="http://schemas.microsoft.com/office/drawing/2014/main" id="{7CDAA228-BE1F-7245-8D17-B308858A44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581" t="2583" r="9816" b="14814"/>
              <a:stretch/>
            </p:blipFill>
            <p:spPr bwMode="auto">
              <a:xfrm>
                <a:off x="8123692" y="1656504"/>
                <a:ext cx="1080000" cy="10800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D47A84-EE60-B575-73F4-6FD0E950495E}"/>
                </a:ext>
              </a:extLst>
            </p:cNvPr>
            <p:cNvGrpSpPr/>
            <p:nvPr/>
          </p:nvGrpSpPr>
          <p:grpSpPr>
            <a:xfrm>
              <a:off x="7547437" y="1667527"/>
              <a:ext cx="1995188" cy="1462179"/>
              <a:chOff x="9464539" y="1656504"/>
              <a:chExt cx="1995188" cy="146217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AA7886-C243-1E4B-ACE2-2C4C7D0B0D3C}"/>
                  </a:ext>
                </a:extLst>
              </p:cNvPr>
              <p:cNvSpPr txBox="1"/>
              <p:nvPr/>
            </p:nvSpPr>
            <p:spPr>
              <a:xfrm>
                <a:off x="9464539" y="2810906"/>
                <a:ext cx="19951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/>
                  <a:t>Daniele Nantes-Sobrinho</a:t>
                </a:r>
              </a:p>
            </p:txBody>
          </p:sp>
          <p:pic>
            <p:nvPicPr>
              <p:cNvPr id="40" name="Picture 2" descr="Daniele SOBRINHO | Professor (Associate) | PhD | University of Brasília,  Brasília | UnB | Department of Mathematics">
                <a:extLst>
                  <a:ext uri="{FF2B5EF4-FFF2-40B4-BE49-F238E27FC236}">
                    <a16:creationId xmlns:a16="http://schemas.microsoft.com/office/drawing/2014/main" id="{9E229B3E-A3ED-054A-8B05-2B1E4086AE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754" r="18447" b="7682"/>
              <a:stretch/>
            </p:blipFill>
            <p:spPr bwMode="auto">
              <a:xfrm>
                <a:off x="9922132" y="1656504"/>
                <a:ext cx="1079859" cy="10800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27462E-A065-F79D-4C8D-27BC9F9FCA8A}"/>
                </a:ext>
              </a:extLst>
            </p:cNvPr>
            <p:cNvGrpSpPr/>
            <p:nvPr/>
          </p:nvGrpSpPr>
          <p:grpSpPr>
            <a:xfrm>
              <a:off x="4279945" y="1675098"/>
              <a:ext cx="1481667" cy="1462180"/>
              <a:chOff x="5927662" y="1675099"/>
              <a:chExt cx="1481667" cy="146218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D53331-6B9E-A84C-9D55-B7C46162CE55}"/>
                  </a:ext>
                </a:extLst>
              </p:cNvPr>
              <p:cNvSpPr txBox="1"/>
              <p:nvPr/>
            </p:nvSpPr>
            <p:spPr>
              <a:xfrm>
                <a:off x="5927662" y="2829502"/>
                <a:ext cx="14816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/>
                  <a:t>Andreas Lööw</a:t>
                </a:r>
              </a:p>
            </p:txBody>
          </p:sp>
          <p:pic>
            <p:nvPicPr>
              <p:cNvPr id="44" name="Picture 6" descr="Andreas Lööw - Postdoctoral researcher - Imperial College London | LinkedIn">
                <a:extLst>
                  <a:ext uri="{FF2B5EF4-FFF2-40B4-BE49-F238E27FC236}">
                    <a16:creationId xmlns:a16="http://schemas.microsoft.com/office/drawing/2014/main" id="{F8EC2EE1-7C0A-AB49-BE3B-AD339BA1F2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4420" y="1675099"/>
                <a:ext cx="1080000" cy="10800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4E488BC-B0BE-505B-E041-AE218835DFF0}"/>
                </a:ext>
              </a:extLst>
            </p:cNvPr>
            <p:cNvGrpSpPr/>
            <p:nvPr/>
          </p:nvGrpSpPr>
          <p:grpSpPr>
            <a:xfrm>
              <a:off x="2646199" y="1672937"/>
              <a:ext cx="1481667" cy="1462180"/>
              <a:chOff x="729098" y="1656504"/>
              <a:chExt cx="1481667" cy="146218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D8F698D-2FAC-C68F-36B9-E992559DD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rcRect/>
              <a:stretch/>
            </p:blipFill>
            <p:spPr>
              <a:xfrm>
                <a:off x="929932" y="1656504"/>
                <a:ext cx="1080000" cy="10800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D7C42-BCB9-2BA0-7DF8-559673D5F7A2}"/>
                  </a:ext>
                </a:extLst>
              </p:cNvPr>
              <p:cNvSpPr txBox="1"/>
              <p:nvPr/>
            </p:nvSpPr>
            <p:spPr>
              <a:xfrm>
                <a:off x="729098" y="2810907"/>
                <a:ext cx="14816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/>
                  <a:t>Nat Karmios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04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9" y="247806"/>
            <a:ext cx="11055345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23C7A"/>
                </a:solidFill>
              </a:rPr>
              <a:t>Exact Separation Logic: Compound and Structural Commands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1335C-AC33-8723-F928-1085C283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8341" y="1257918"/>
            <a:ext cx="928908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38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CC1F9-442B-BD86-0160-B6E49FDB9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8341" y="1257918"/>
            <a:ext cx="9289081" cy="504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Compound/Structural Commands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2891B6-8E7E-ABB7-C214-E3A1D1DC9DE6}"/>
              </a:ext>
            </a:extLst>
          </p:cNvPr>
          <p:cNvSpPr/>
          <p:nvPr/>
        </p:nvSpPr>
        <p:spPr>
          <a:xfrm>
            <a:off x="494004" y="5065711"/>
            <a:ext cx="11137753" cy="108015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400" dirty="0">
                <a:solidFill>
                  <a:schemeClr val="tx1"/>
                </a:solidFill>
              </a:rPr>
              <a:t>Sequential composition of successful and error outcomes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49A751-8BB4-DC51-97D7-06C7BA44A216}"/>
              </a:ext>
            </a:extLst>
          </p:cNvPr>
          <p:cNvSpPr/>
          <p:nvPr/>
        </p:nvSpPr>
        <p:spPr>
          <a:xfrm>
            <a:off x="1439735" y="2553186"/>
            <a:ext cx="3857480" cy="116747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378359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Compound/Structural Commands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1335C-AC33-8723-F928-1085C283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8341" y="1257918"/>
            <a:ext cx="9289081" cy="5040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EF66128-A201-AB51-5992-427F8C325632}"/>
              </a:ext>
            </a:extLst>
          </p:cNvPr>
          <p:cNvSpPr/>
          <p:nvPr/>
        </p:nvSpPr>
        <p:spPr>
          <a:xfrm>
            <a:off x="525534" y="5156306"/>
            <a:ext cx="11137753" cy="108015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400">
                <a:solidFill>
                  <a:schemeClr val="tx1"/>
                </a:solidFill>
              </a:rPr>
              <a:t>While rule as in Reverse Hoare Logic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CE06C-9C93-D797-427E-C3447C8552EA}"/>
              </a:ext>
            </a:extLst>
          </p:cNvPr>
          <p:cNvSpPr/>
          <p:nvPr/>
        </p:nvSpPr>
        <p:spPr>
          <a:xfrm>
            <a:off x="5643872" y="2559576"/>
            <a:ext cx="5013618" cy="116747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3941635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2A8E7-D76E-464B-E346-A745878862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8341" y="1257918"/>
            <a:ext cx="9289081" cy="504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Compound/Structural Commands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660D4F-0130-14ED-B1A3-AC6A21916EC0}"/>
              </a:ext>
            </a:extLst>
          </p:cNvPr>
          <p:cNvSpPr/>
          <p:nvPr/>
        </p:nvSpPr>
        <p:spPr>
          <a:xfrm>
            <a:off x="2480810" y="3819958"/>
            <a:ext cx="3121757" cy="1153123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8B2F43-3E1D-74E2-CFEF-D86C44330F49}"/>
              </a:ext>
            </a:extLst>
          </p:cNvPr>
          <p:cNvSpPr/>
          <p:nvPr/>
        </p:nvSpPr>
        <p:spPr>
          <a:xfrm>
            <a:off x="525534" y="5156306"/>
            <a:ext cx="11137753" cy="108015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400">
                <a:solidFill>
                  <a:schemeClr val="tx1"/>
                </a:solidFill>
              </a:rPr>
              <a:t>Equivalence instead of forward/backward consequence</a:t>
            </a:r>
          </a:p>
        </p:txBody>
      </p:sp>
    </p:spTree>
    <p:extLst>
      <p:ext uri="{BB962C8B-B14F-4D97-AF65-F5344CB8AC3E}">
        <p14:creationId xmlns:p14="http://schemas.microsoft.com/office/powerpoint/2010/main" val="4292396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Compound/Structural Commands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8714" y="1258121"/>
            <a:ext cx="9288335" cy="503959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BE7599-BD00-A8FE-B17F-84B2890B824D}"/>
              </a:ext>
            </a:extLst>
          </p:cNvPr>
          <p:cNvSpPr/>
          <p:nvPr/>
        </p:nvSpPr>
        <p:spPr>
          <a:xfrm>
            <a:off x="525534" y="3884557"/>
            <a:ext cx="11137753" cy="108015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400">
                <a:solidFill>
                  <a:schemeClr val="tx1"/>
                </a:solidFill>
              </a:rPr>
              <a:t>Existential elimination does something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36A34F-919D-C8AF-791E-150D0261BC9D}"/>
              </a:ext>
            </a:extLst>
          </p:cNvPr>
          <p:cNvSpPr/>
          <p:nvPr/>
        </p:nvSpPr>
        <p:spPr>
          <a:xfrm>
            <a:off x="1734576" y="5282066"/>
            <a:ext cx="4004073" cy="97869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58756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Functions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14222" y="1559448"/>
            <a:ext cx="9560379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10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Env-Extend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54"/>
          <a:stretch/>
        </p:blipFill>
        <p:spPr>
          <a:xfrm>
            <a:off x="1450244" y="1135121"/>
            <a:ext cx="9288335" cy="3036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/>
              <p:nvPr/>
            </p:nvSpPr>
            <p:spPr>
              <a:xfrm>
                <a:off x="584703" y="4348098"/>
                <a:ext cx="1101941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200">
                    <a:solidFill>
                      <a:schemeClr val="accent1"/>
                    </a:solidFill>
                  </a:rPr>
                  <a:t>Starting from a well-formed environment,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GB" sz="22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GB" sz="2200" b="0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</m:oMath>
                </a14:m>
                <a:r>
                  <a:rPr lang="en-US" sz="2200">
                    <a:solidFill>
                      <a:schemeClr val="accent1"/>
                    </a:solidFill>
                  </a:rPr>
                  <a:t>, </a:t>
                </a:r>
                <a:endParaRPr lang="en-US" sz="2200">
                  <a:solidFill>
                    <a:srgbClr val="0070C0"/>
                  </a:solidFill>
                </a:endParaRPr>
              </a:p>
              <a:p>
                <a:endParaRPr lang="en-US" sz="22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3" y="4348098"/>
                <a:ext cx="11019416" cy="769441"/>
              </a:xfrm>
              <a:prstGeom prst="rect">
                <a:avLst/>
              </a:prstGeom>
              <a:blipFill>
                <a:blip r:embed="rId4"/>
                <a:stretch>
                  <a:fillRect l="-719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9E145D1-6995-215C-21E7-989AB172DF81}"/>
              </a:ext>
            </a:extLst>
          </p:cNvPr>
          <p:cNvSpPr/>
          <p:nvPr/>
        </p:nvSpPr>
        <p:spPr>
          <a:xfrm>
            <a:off x="2386217" y="1482390"/>
            <a:ext cx="840459" cy="25181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878261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Env-Extend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54"/>
          <a:stretch/>
        </p:blipFill>
        <p:spPr>
          <a:xfrm>
            <a:off x="1450244" y="1135121"/>
            <a:ext cx="9288335" cy="3036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/>
              <p:nvPr/>
            </p:nvSpPr>
            <p:spPr>
              <a:xfrm>
                <a:off x="584703" y="4348098"/>
                <a:ext cx="11019416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200">
                    <a:solidFill>
                      <a:schemeClr val="tx1"/>
                    </a:solidFill>
                  </a:rPr>
                  <a:t>Starting from a well-formed environment,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GB" sz="22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</m:oMath>
                </a14:m>
                <a:r>
                  <a:rPr lang="en-US" sz="2200">
                    <a:solidFill>
                      <a:schemeClr val="tx1"/>
                    </a:solidFill>
                  </a:rPr>
                  <a:t>, </a:t>
                </a:r>
                <a:r>
                  <a:rPr lang="en-GB" sz="2200">
                    <a:solidFill>
                      <a:srgbClr val="0070C0"/>
                    </a:solidFill>
                  </a:rPr>
                  <a:t>we add a fresh cluster of mutually recursive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}"/>
                        <m:ctrlPr>
                          <a:rPr lang="en-GB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200">
                    <a:solidFill>
                      <a:srgbClr val="0070C0"/>
                    </a:solidFill>
                  </a:rPr>
                  <a:t>,</a:t>
                </a:r>
              </a:p>
              <a:p>
                <a:endParaRPr lang="en-US" sz="22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3" y="4348098"/>
                <a:ext cx="11019416" cy="1107996"/>
              </a:xfrm>
              <a:prstGeom prst="rect">
                <a:avLst/>
              </a:prstGeom>
              <a:blipFill>
                <a:blip r:embed="rId4"/>
                <a:stretch>
                  <a:fillRect l="-719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9E145D1-6995-215C-21E7-989AB172DF81}"/>
              </a:ext>
            </a:extLst>
          </p:cNvPr>
          <p:cNvSpPr/>
          <p:nvPr/>
        </p:nvSpPr>
        <p:spPr>
          <a:xfrm>
            <a:off x="3437252" y="1475203"/>
            <a:ext cx="6463494" cy="259004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730844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Env-Extend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54"/>
          <a:stretch/>
        </p:blipFill>
        <p:spPr>
          <a:xfrm>
            <a:off x="1450244" y="1135121"/>
            <a:ext cx="9288335" cy="3036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/>
              <p:nvPr/>
            </p:nvSpPr>
            <p:spPr>
              <a:xfrm>
                <a:off x="584703" y="4348098"/>
                <a:ext cx="11019416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200">
                    <a:solidFill>
                      <a:schemeClr val="tx1"/>
                    </a:solidFill>
                  </a:rPr>
                  <a:t>Starting from a well-formed environment,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GB" sz="22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</m:oMath>
                </a14:m>
                <a:r>
                  <a:rPr lang="en-US" sz="2200">
                    <a:solidFill>
                      <a:schemeClr val="tx1"/>
                    </a:solidFill>
                  </a:rPr>
                  <a:t>, </a:t>
                </a:r>
                <a:r>
                  <a:rPr lang="en-GB" sz="2200">
                    <a:solidFill>
                      <a:schemeClr val="tx1"/>
                    </a:solidFill>
                  </a:rPr>
                  <a:t>we add a fresh cluster of mutually recursive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}"/>
                        <m:ctrlP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200">
                    <a:solidFill>
                      <a:schemeClr val="tx1"/>
                    </a:solidFill>
                  </a:rPr>
                  <a:t>, </a:t>
                </a:r>
                <a:r>
                  <a:rPr lang="en-US" sz="2200">
                    <a:solidFill>
                      <a:schemeClr val="accent1"/>
                    </a:solidFill>
                  </a:rPr>
                  <a:t>which have some terminating specs</a:t>
                </a:r>
              </a:p>
              <a:p>
                <a:endParaRPr lang="en-US" sz="22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3" y="4348098"/>
                <a:ext cx="11019416" cy="1107996"/>
              </a:xfrm>
              <a:prstGeom prst="rect">
                <a:avLst/>
              </a:prstGeom>
              <a:blipFill>
                <a:blip r:embed="rId4"/>
                <a:stretch>
                  <a:fillRect l="-719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9E145D1-6995-215C-21E7-989AB172DF81}"/>
              </a:ext>
            </a:extLst>
          </p:cNvPr>
          <p:cNvSpPr/>
          <p:nvPr/>
        </p:nvSpPr>
        <p:spPr>
          <a:xfrm>
            <a:off x="3248066" y="1800099"/>
            <a:ext cx="4151217" cy="28095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142359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Env-Extend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54"/>
          <a:stretch/>
        </p:blipFill>
        <p:spPr>
          <a:xfrm>
            <a:off x="1450244" y="1135121"/>
            <a:ext cx="9288335" cy="3036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/>
              <p:nvPr/>
            </p:nvSpPr>
            <p:spPr>
              <a:xfrm>
                <a:off x="584703" y="4348098"/>
                <a:ext cx="1101941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800"/>
                  </a:spcBef>
                </a:pPr>
                <a:r>
                  <a:rPr lang="en-GB" sz="2200">
                    <a:solidFill>
                      <a:schemeClr val="tx1"/>
                    </a:solidFill>
                  </a:rPr>
                  <a:t>Starting from a well-formed environment,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GB" sz="22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</m:oMath>
                </a14:m>
                <a:r>
                  <a:rPr lang="en-US" sz="2200">
                    <a:solidFill>
                      <a:schemeClr val="tx1"/>
                    </a:solidFill>
                  </a:rPr>
                  <a:t>, </a:t>
                </a:r>
                <a:r>
                  <a:rPr lang="en-GB" sz="2200">
                    <a:solidFill>
                      <a:schemeClr val="tx1"/>
                    </a:solidFill>
                  </a:rPr>
                  <a:t>we add a fresh cluster of mutually recursive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}"/>
                        <m:ctrlP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200">
                    <a:solidFill>
                      <a:schemeClr val="tx1"/>
                    </a:solidFill>
                  </a:rPr>
                  <a:t>, </a:t>
                </a:r>
                <a:r>
                  <a:rPr lang="en-US" sz="2200"/>
                  <a:t>which have some terminating specs </a:t>
                </a:r>
                <a:r>
                  <a:rPr lang="en-US" sz="2200">
                    <a:solidFill>
                      <a:schemeClr val="accent1"/>
                    </a:solidFill>
                  </a:rPr>
                  <a:t>and some non-terminating specs.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3" y="4348098"/>
                <a:ext cx="11019416" cy="769441"/>
              </a:xfrm>
              <a:prstGeom prst="rect">
                <a:avLst/>
              </a:prstGeom>
              <a:blipFill>
                <a:blip r:embed="rId4"/>
                <a:stretch>
                  <a:fillRect l="-719" t="-4762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9E145D1-6995-215C-21E7-989AB172DF81}"/>
              </a:ext>
            </a:extLst>
          </p:cNvPr>
          <p:cNvSpPr/>
          <p:nvPr/>
        </p:nvSpPr>
        <p:spPr>
          <a:xfrm>
            <a:off x="7651884" y="1789589"/>
            <a:ext cx="2438047" cy="29146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150882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23C7A"/>
                </a:solidFill>
              </a:rPr>
              <a:t>Compositional Symbolic Execution for True Bug-finding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1B296C-6139-95E0-6629-12CA7C61DC60}"/>
                  </a:ext>
                </a:extLst>
              </p:cNvPr>
              <p:cNvSpPr txBox="1"/>
              <p:nvPr/>
            </p:nvSpPr>
            <p:spPr>
              <a:xfrm>
                <a:off x="1213514" y="1509638"/>
                <a:ext cx="7462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1B296C-6139-95E0-6629-12CA7C61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514" y="1509638"/>
                <a:ext cx="74623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07C76-94E8-48EC-BAFD-7B8EA4125B39}"/>
                  </a:ext>
                </a:extLst>
              </p:cNvPr>
              <p:cNvSpPr txBox="1"/>
              <p:nvPr/>
            </p:nvSpPr>
            <p:spPr>
              <a:xfrm>
                <a:off x="435748" y="5381294"/>
                <a:ext cx="17447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acc>
                        <m:accPr>
                          <m:chr m:val="̂"/>
                          <m:ctrlPr>
                            <a:rPr lang="en-GB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07C76-94E8-48EC-BAFD-7B8EA4125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48" y="5381294"/>
                <a:ext cx="174471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B2DB6AC1-2113-92E3-8E69-785C939AB749}"/>
              </a:ext>
            </a:extLst>
          </p:cNvPr>
          <p:cNvSpPr/>
          <p:nvPr/>
        </p:nvSpPr>
        <p:spPr>
          <a:xfrm>
            <a:off x="1308106" y="2186150"/>
            <a:ext cx="466121" cy="3195144"/>
          </a:xfrm>
          <a:custGeom>
            <a:avLst/>
            <a:gdLst>
              <a:gd name="connsiteX0" fmla="*/ 178676 w 466121"/>
              <a:gd name="connsiteY0" fmla="*/ 0 h 3195144"/>
              <a:gd name="connsiteX1" fmla="*/ 462455 w 466121"/>
              <a:gd name="connsiteY1" fmla="*/ 441434 h 3195144"/>
              <a:gd name="connsiteX2" fmla="*/ 0 w 466121"/>
              <a:gd name="connsiteY2" fmla="*/ 956441 h 3195144"/>
              <a:gd name="connsiteX3" fmla="*/ 462455 w 466121"/>
              <a:gd name="connsiteY3" fmla="*/ 1513489 h 3195144"/>
              <a:gd name="connsiteX4" fmla="*/ 42042 w 466121"/>
              <a:gd name="connsiteY4" fmla="*/ 2060027 h 3195144"/>
              <a:gd name="connsiteX5" fmla="*/ 430924 w 466121"/>
              <a:gd name="connsiteY5" fmla="*/ 2659117 h 3195144"/>
              <a:gd name="connsiteX6" fmla="*/ 178676 w 466121"/>
              <a:gd name="connsiteY6" fmla="*/ 3195144 h 319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121" h="3195144">
                <a:moveTo>
                  <a:pt x="178676" y="0"/>
                </a:moveTo>
                <a:cubicBezTo>
                  <a:pt x="335455" y="141013"/>
                  <a:pt x="492234" y="282027"/>
                  <a:pt x="462455" y="441434"/>
                </a:cubicBezTo>
                <a:cubicBezTo>
                  <a:pt x="432676" y="600841"/>
                  <a:pt x="0" y="777765"/>
                  <a:pt x="0" y="956441"/>
                </a:cubicBezTo>
                <a:cubicBezTo>
                  <a:pt x="0" y="1135117"/>
                  <a:pt x="455448" y="1329558"/>
                  <a:pt x="462455" y="1513489"/>
                </a:cubicBezTo>
                <a:cubicBezTo>
                  <a:pt x="469462" y="1697420"/>
                  <a:pt x="47297" y="1869089"/>
                  <a:pt x="42042" y="2060027"/>
                </a:cubicBezTo>
                <a:cubicBezTo>
                  <a:pt x="36787" y="2250965"/>
                  <a:pt x="408152" y="2469931"/>
                  <a:pt x="430924" y="2659117"/>
                </a:cubicBezTo>
                <a:cubicBezTo>
                  <a:pt x="453696" y="2848303"/>
                  <a:pt x="316186" y="3021723"/>
                  <a:pt x="178676" y="3195144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57DE87-92F2-BC77-9352-278A76F62240}"/>
                  </a:ext>
                </a:extLst>
              </p:cNvPr>
              <p:cNvSpPr txBox="1"/>
              <p:nvPr/>
            </p:nvSpPr>
            <p:spPr>
              <a:xfrm>
                <a:off x="1040350" y="3328231"/>
                <a:ext cx="7462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57DE87-92F2-BC77-9352-278A76F6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50" y="3328231"/>
                <a:ext cx="74623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80A3D22-F142-FB75-F9F5-9BB0D5B8497F}"/>
                  </a:ext>
                </a:extLst>
              </p:cNvPr>
              <p:cNvSpPr txBox="1"/>
              <p:nvPr/>
            </p:nvSpPr>
            <p:spPr>
              <a:xfrm>
                <a:off x="1667187" y="4933350"/>
                <a:ext cx="349078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80A3D22-F142-FB75-F9F5-9BB0D5B84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187" y="4933350"/>
                <a:ext cx="34907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68F603-A9A3-F5F3-C615-E1008CC73726}"/>
                  </a:ext>
                </a:extLst>
              </p:cNvPr>
              <p:cNvSpPr txBox="1"/>
              <p:nvPr/>
            </p:nvSpPr>
            <p:spPr>
              <a:xfrm>
                <a:off x="2034292" y="6345961"/>
                <a:ext cx="27531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/>
                  <a:t>o</a:t>
                </a:r>
                <a:r>
                  <a:rPr lang="en-GB" sz="2000" b="0"/>
                  <a:t>utcome: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𝑜𝑘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𝑚𝑖𝑠𝑠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868F603-A9A3-F5F3-C615-E1008CC73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292" y="6345961"/>
                <a:ext cx="2753126" cy="307777"/>
              </a:xfrm>
              <a:prstGeom prst="rect">
                <a:avLst/>
              </a:prstGeom>
              <a:blipFill>
                <a:blip r:embed="rId7"/>
                <a:stretch>
                  <a:fillRect l="-5765" t="-26000" b="-5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0404FBD-30C4-78A1-AA7C-4E0DBA94CCC1}"/>
              </a:ext>
            </a:extLst>
          </p:cNvPr>
          <p:cNvSpPr txBox="1"/>
          <p:nvPr/>
        </p:nvSpPr>
        <p:spPr>
          <a:xfrm>
            <a:off x="2294358" y="1175032"/>
            <a:ext cx="2046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symbolic state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09AC638-901A-16B1-479C-43567747320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774227" y="1375087"/>
            <a:ext cx="520131" cy="332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DCCDDA-71E0-435F-E8C6-E56D9F6A0B50}"/>
              </a:ext>
            </a:extLst>
          </p:cNvPr>
          <p:cNvCxnSpPr>
            <a:cxnSpLocks/>
          </p:cNvCxnSpPr>
          <p:nvPr/>
        </p:nvCxnSpPr>
        <p:spPr>
          <a:xfrm>
            <a:off x="914400" y="6019702"/>
            <a:ext cx="1045348" cy="480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687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Env-Extend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54"/>
          <a:stretch/>
        </p:blipFill>
        <p:spPr>
          <a:xfrm>
            <a:off x="1450244" y="1135121"/>
            <a:ext cx="9288335" cy="3036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/>
              <p:nvPr/>
            </p:nvSpPr>
            <p:spPr>
              <a:xfrm>
                <a:off x="584703" y="4348098"/>
                <a:ext cx="11019416" cy="1523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800"/>
                  </a:spcBef>
                </a:pPr>
                <a:r>
                  <a:rPr lang="en-GB" sz="2200">
                    <a:solidFill>
                      <a:schemeClr val="tx1"/>
                    </a:solidFill>
                  </a:rPr>
                  <a:t>Starting from a well-formed environment,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GB" sz="22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</m:oMath>
                </a14:m>
                <a:r>
                  <a:rPr lang="en-US" sz="2200">
                    <a:solidFill>
                      <a:schemeClr val="tx1"/>
                    </a:solidFill>
                  </a:rPr>
                  <a:t>, </a:t>
                </a:r>
                <a:r>
                  <a:rPr lang="en-GB" sz="2200">
                    <a:solidFill>
                      <a:schemeClr val="tx1"/>
                    </a:solidFill>
                  </a:rPr>
                  <a:t>we add a fresh cluster of mutually recursive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}"/>
                        <m:ctrlP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200">
                    <a:solidFill>
                      <a:schemeClr val="tx1"/>
                    </a:solidFill>
                  </a:rPr>
                  <a:t>, </a:t>
                </a:r>
                <a:r>
                  <a:rPr lang="en-US" sz="2200"/>
                  <a:t>which have some terminating specs and some non-terminating specs.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00">
                    <a:solidFill>
                      <a:srgbClr val="0070C0"/>
                    </a:solidFill>
                  </a:rPr>
                  <a:t>We impose a measure </a:t>
                </a:r>
                <a14:m>
                  <m:oMath xmlns:m="http://schemas.openxmlformats.org/officeDocument/2006/math">
                    <m:r>
                      <a:rPr lang="en-GB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200">
                    <a:solidFill>
                      <a:srgbClr val="0070C0"/>
                    </a:solidFill>
                  </a:rPr>
                  <a:t> on the specifications of the introduced functions, and require that terminating specs can only be used with a smaller measure (effectively enforcing termination),</a:t>
                </a:r>
                <a:endParaRPr lang="en-US" sz="22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3" y="4348098"/>
                <a:ext cx="11019416" cy="1523494"/>
              </a:xfrm>
              <a:prstGeom prst="rect">
                <a:avLst/>
              </a:prstGeom>
              <a:blipFill>
                <a:blip r:embed="rId4"/>
                <a:stretch>
                  <a:fillRect l="-719" t="-24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9E145D1-6995-215C-21E7-989AB172DF81}"/>
              </a:ext>
            </a:extLst>
          </p:cNvPr>
          <p:cNvSpPr/>
          <p:nvPr/>
        </p:nvSpPr>
        <p:spPr>
          <a:xfrm>
            <a:off x="3269071" y="1779191"/>
            <a:ext cx="4119701" cy="29146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DB360-BC0F-AA86-5B01-F4527C96D867}"/>
              </a:ext>
            </a:extLst>
          </p:cNvPr>
          <p:cNvSpPr/>
          <p:nvPr/>
        </p:nvSpPr>
        <p:spPr>
          <a:xfrm>
            <a:off x="1771347" y="1773130"/>
            <a:ext cx="498887" cy="29146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3280308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Env-Extend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54"/>
          <a:stretch/>
        </p:blipFill>
        <p:spPr>
          <a:xfrm>
            <a:off x="1450244" y="1135121"/>
            <a:ext cx="9288335" cy="3036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/>
              <p:nvPr/>
            </p:nvSpPr>
            <p:spPr>
              <a:xfrm>
                <a:off x="584703" y="4348098"/>
                <a:ext cx="11019416" cy="1862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800"/>
                  </a:spcBef>
                </a:pPr>
                <a:r>
                  <a:rPr lang="en-GB" sz="2200">
                    <a:solidFill>
                      <a:schemeClr val="tx1"/>
                    </a:solidFill>
                  </a:rPr>
                  <a:t>Starting from a well-formed environment,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GB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GB" sz="22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d>
                  </m:oMath>
                </a14:m>
                <a:r>
                  <a:rPr lang="en-US" sz="2200">
                    <a:solidFill>
                      <a:schemeClr val="tx1"/>
                    </a:solidFill>
                  </a:rPr>
                  <a:t>, </a:t>
                </a:r>
                <a:r>
                  <a:rPr lang="en-GB" sz="2200">
                    <a:solidFill>
                      <a:schemeClr val="tx1"/>
                    </a:solidFill>
                  </a:rPr>
                  <a:t>we add a fresh cluster of mutually recursive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}"/>
                        <m:ctrlP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200">
                    <a:solidFill>
                      <a:schemeClr val="tx1"/>
                    </a:solidFill>
                  </a:rPr>
                  <a:t>, </a:t>
                </a:r>
                <a:r>
                  <a:rPr lang="en-US" sz="2200"/>
                  <a:t>which have some terminating specs and some non-terminating specs.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00">
                    <a:solidFill>
                      <a:schemeClr val="tx1"/>
                    </a:solidFill>
                  </a:rPr>
                  <a:t>We impose a measure </a:t>
                </a:r>
                <a14:m>
                  <m:oMath xmlns:m="http://schemas.openxmlformats.org/officeDocument/2006/math">
                    <m:r>
                      <a:rPr lang="en-GB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200">
                    <a:solidFill>
                      <a:schemeClr val="tx1"/>
                    </a:solidFill>
                  </a:rPr>
                  <a:t> on the specifications of the introduced functions, and require that terminating specs can only be used with a smaller measure (effectively enforcing termination), </a:t>
                </a:r>
                <a:r>
                  <a:rPr lang="en-GB" sz="2200">
                    <a:solidFill>
                      <a:srgbClr val="0070C0"/>
                    </a:solidFill>
                  </a:rPr>
                  <a:t>but allow non-terminating specs to be used with the same measure.</a:t>
                </a:r>
                <a:endParaRPr lang="en-US" sz="22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3" y="4348098"/>
                <a:ext cx="11019416" cy="1862048"/>
              </a:xfrm>
              <a:prstGeom prst="rect">
                <a:avLst/>
              </a:prstGeom>
              <a:blipFill>
                <a:blip r:embed="rId4"/>
                <a:stretch>
                  <a:fillRect l="-719" t="-196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9E145D1-6995-215C-21E7-989AB172DF81}"/>
              </a:ext>
            </a:extLst>
          </p:cNvPr>
          <p:cNvSpPr/>
          <p:nvPr/>
        </p:nvSpPr>
        <p:spPr>
          <a:xfrm>
            <a:off x="7620338" y="1779191"/>
            <a:ext cx="2459084" cy="29146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7DB360-BC0F-AA86-5B01-F4527C96D867}"/>
              </a:ext>
            </a:extLst>
          </p:cNvPr>
          <p:cNvSpPr/>
          <p:nvPr/>
        </p:nvSpPr>
        <p:spPr>
          <a:xfrm>
            <a:off x="1771347" y="1773130"/>
            <a:ext cx="498887" cy="29146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3398302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Env-Extend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54"/>
          <a:stretch/>
        </p:blipFill>
        <p:spPr>
          <a:xfrm>
            <a:off x="1450244" y="1135121"/>
            <a:ext cx="9288335" cy="3036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/>
              <p:nvPr/>
            </p:nvSpPr>
            <p:spPr>
              <a:xfrm>
                <a:off x="584703" y="4348098"/>
                <a:ext cx="11019416" cy="227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800"/>
                  </a:spcBef>
                </a:pPr>
                <a:r>
                  <a:rPr lang="en-GB" sz="2200"/>
                  <a:t>. . .</a:t>
                </a:r>
                <a:endParaRPr lang="en-US" sz="2200"/>
              </a:p>
              <a:p>
                <a:pPr>
                  <a:spcBef>
                    <a:spcPts val="600"/>
                  </a:spcBef>
                </a:pPr>
                <a:r>
                  <a:rPr lang="en-GB" sz="2200">
                    <a:solidFill>
                      <a:schemeClr val="tx1"/>
                    </a:solidFill>
                  </a:rPr>
                  <a:t>We impose a measure </a:t>
                </a:r>
                <a14:m>
                  <m:oMath xmlns:m="http://schemas.openxmlformats.org/officeDocument/2006/math">
                    <m:r>
                      <a:rPr lang="en-GB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200">
                    <a:solidFill>
                      <a:schemeClr val="tx1"/>
                    </a:solidFill>
                  </a:rPr>
                  <a:t> on the specifications of the introduced functions, and require that terminating specs can only be used with a smaller measure (effectively enforcing termination), </a:t>
                </a:r>
                <a:r>
                  <a:rPr lang="en-GB" sz="2200"/>
                  <a:t>but allow non-terminating specs to be used with the same measure.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00">
                    <a:solidFill>
                      <a:srgbClr val="0070C0"/>
                    </a:solidFill>
                  </a:rPr>
                  <a:t>We require that for every given external specification, there exists one appropriate internal specification that is satisfied by the appropriate function body.</a:t>
                </a:r>
                <a:endParaRPr lang="en-US" sz="22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03" y="4348098"/>
                <a:ext cx="11019416" cy="2277547"/>
              </a:xfrm>
              <a:prstGeom prst="rect">
                <a:avLst/>
              </a:prstGeom>
              <a:blipFill>
                <a:blip r:embed="rId4"/>
                <a:stretch>
                  <a:fillRect l="-719" t="-1604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9E145D1-6995-215C-21E7-989AB172DF81}"/>
              </a:ext>
            </a:extLst>
          </p:cNvPr>
          <p:cNvSpPr/>
          <p:nvPr/>
        </p:nvSpPr>
        <p:spPr>
          <a:xfrm>
            <a:off x="2701497" y="2142431"/>
            <a:ext cx="6789343" cy="558727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1506197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Env-Extend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77748-5183-1770-D6EE-E3C7DDCCD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54"/>
          <a:stretch/>
        </p:blipFill>
        <p:spPr>
          <a:xfrm>
            <a:off x="1450244" y="1135121"/>
            <a:ext cx="9288335" cy="30361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/>
              <p:nvPr/>
            </p:nvSpPr>
            <p:spPr>
              <a:xfrm>
                <a:off x="314595" y="4363472"/>
                <a:ext cx="11584169" cy="1600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2800"/>
                  </a:spcBef>
                </a:pPr>
                <a:r>
                  <a:rPr lang="en-GB" sz="2200" dirty="0"/>
                  <a:t>. . .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00" dirty="0"/>
                  <a:t>We require that for every given external specification, there exists one appropriate internal specification that is satisfied by the appropriate function body. 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sz="2200" dirty="0">
                    <a:solidFill>
                      <a:srgbClr val="0070C0"/>
                    </a:solidFill>
                  </a:rPr>
                  <a:t>We get rid of the measure in the general specification, which we then add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E61275-6F93-0C5D-7EC2-3D9AF07D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95" y="4363472"/>
                <a:ext cx="11584169" cy="1600438"/>
              </a:xfrm>
              <a:prstGeom prst="rect">
                <a:avLst/>
              </a:prstGeom>
              <a:blipFill>
                <a:blip r:embed="rId4"/>
                <a:stretch>
                  <a:fillRect l="-657" t="-2362" b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9E145D1-6995-215C-21E7-989AB172DF81}"/>
              </a:ext>
            </a:extLst>
          </p:cNvPr>
          <p:cNvSpPr/>
          <p:nvPr/>
        </p:nvSpPr>
        <p:spPr>
          <a:xfrm>
            <a:off x="3363649" y="2810649"/>
            <a:ext cx="5486062" cy="973076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</p:spTree>
    <p:extLst>
      <p:ext uri="{BB962C8B-B14F-4D97-AF65-F5344CB8AC3E}">
        <p14:creationId xmlns:p14="http://schemas.microsoft.com/office/powerpoint/2010/main" val="3436154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Exact Separation Logic: Correctness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81EFD705-2802-8934-E495-0DEF2BA06BAE}"/>
              </a:ext>
            </a:extLst>
          </p:cNvPr>
          <p:cNvSpPr txBox="1">
            <a:spLocks/>
          </p:cNvSpPr>
          <p:nvPr/>
        </p:nvSpPr>
        <p:spPr>
          <a:xfrm>
            <a:off x="4041689" y="3390396"/>
            <a:ext cx="10612201" cy="83810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u="sng" kern="1200" cap="small" spc="-51" baseline="0">
                <a:solidFill>
                  <a:srgbClr val="033C7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cap="none">
              <a:solidFill>
                <a:srgbClr val="023C7A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B633DD2-794C-E0B2-A4F5-986EA0F8B54C}"/>
              </a:ext>
            </a:extLst>
          </p:cNvPr>
          <p:cNvGrpSpPr/>
          <p:nvPr/>
        </p:nvGrpSpPr>
        <p:grpSpPr>
          <a:xfrm>
            <a:off x="1068417" y="1803033"/>
            <a:ext cx="10051983" cy="1078295"/>
            <a:chOff x="1068420" y="1546825"/>
            <a:chExt cx="10051983" cy="107829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47B2A2-7EC5-8EE5-9505-820D21B3E5D0}"/>
                </a:ext>
              </a:extLst>
            </p:cNvPr>
            <p:cNvSpPr txBox="1"/>
            <p:nvPr/>
          </p:nvSpPr>
          <p:spPr>
            <a:xfrm>
              <a:off x="3047921" y="1546825"/>
              <a:ext cx="60929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Any derivable specification is valid</a:t>
              </a:r>
              <a:endParaRPr lang="en-US" sz="2800" b="1" dirty="0">
                <a:solidFill>
                  <a:srgbClr val="023C7A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0A9FA9E-EF63-CA06-0D68-6F8F4CEB5CA9}"/>
                    </a:ext>
                  </a:extLst>
                </p:cNvPr>
                <p:cNvSpPr txBox="1"/>
                <p:nvPr/>
              </p:nvSpPr>
              <p:spPr>
                <a:xfrm>
                  <a:off x="1068420" y="2194233"/>
                  <a:ext cx="1005198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sz="2800" i="1" smtClean="0">
                            <a:latin typeface="Cambria Math" panose="02040503050406030204" pitchFamily="18" charset="0"/>
                          </a:rPr>
                          <m:t>⊢</m:t>
                        </m:r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𝑜𝑘</m:t>
                            </m:r>
                            <m:r>
                              <a:rPr lang="en-GB" sz="28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𝑜𝑘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𝑒𝑟𝑟</m:t>
                            </m:r>
                            <m:r>
                              <a:rPr lang="en-GB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GB" sz="28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𝑒𝑟𝑟</m:t>
                                </m:r>
                              </m:sub>
                            </m:sSub>
                          </m:e>
                        </m:d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⟹</m:t>
                        </m:r>
                        <m:r>
                          <m:rPr>
                            <m:sty m:val="p"/>
                          </m:rPr>
                          <a:rPr lang="en-GB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𝑜𝑘</m:t>
                        </m:r>
                        <m:r>
                          <a:rPr lang="en-GB" sz="28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𝑜𝑘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𝑒𝑟𝑟</m:t>
                        </m:r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𝑒𝑟𝑟</m:t>
                            </m:r>
                          </m:sub>
                        </m:sSub>
                        <m:r>
                          <a:rPr lang="en-GB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0A9FA9E-EF63-CA06-0D68-6F8F4CEB5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420" y="2194233"/>
                  <a:ext cx="10051983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0A50A51-6C16-9E08-E762-15FBABB64FC5}"/>
              </a:ext>
            </a:extLst>
          </p:cNvPr>
          <p:cNvGrpSpPr/>
          <p:nvPr/>
        </p:nvGrpSpPr>
        <p:grpSpPr>
          <a:xfrm>
            <a:off x="3047918" y="4151061"/>
            <a:ext cx="6092982" cy="1078296"/>
            <a:chOff x="3047921" y="3128786"/>
            <a:chExt cx="6092982" cy="10782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DFAE1E-DB91-CF45-ACDF-6D930EE2631C}"/>
                </a:ext>
              </a:extLst>
            </p:cNvPr>
            <p:cNvSpPr txBox="1"/>
            <p:nvPr/>
          </p:nvSpPr>
          <p:spPr>
            <a:xfrm>
              <a:off x="3047921" y="3128786"/>
              <a:ext cx="60929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8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Any well-formed environment is valid</a:t>
              </a:r>
              <a:endParaRPr lang="en-US" sz="2800" b="1">
                <a:solidFill>
                  <a:srgbClr val="023C7A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828CDB4-7C31-968F-E889-D944B4137A70}"/>
                    </a:ext>
                  </a:extLst>
                </p:cNvPr>
                <p:cNvSpPr txBox="1"/>
                <p:nvPr/>
              </p:nvSpPr>
              <p:spPr>
                <a:xfrm>
                  <a:off x="4580150" y="3776195"/>
                  <a:ext cx="302852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⊢</m:t>
                        </m:r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⟹</m:t>
                        </m:r>
                        <m:r>
                          <a:rPr lang="en-GB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⊨</m:t>
                        </m:r>
                        <m:d>
                          <m:d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GB" sz="2800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oMath>
                    </m:oMathPara>
                  </a14:m>
                  <a:endParaRPr lang="en-US" sz="320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828CDB4-7C31-968F-E889-D944B4137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0150" y="3776195"/>
                  <a:ext cx="3028521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4BB86C-462C-D574-4F8A-8D2752AFC84A}"/>
              </a:ext>
            </a:extLst>
          </p:cNvPr>
          <p:cNvSpPr txBox="1"/>
          <p:nvPr/>
        </p:nvSpPr>
        <p:spPr>
          <a:xfrm>
            <a:off x="376780" y="3005516"/>
            <a:ext cx="1143525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400" b="1">
                <a:solidFill>
                  <a:schemeClr val="tx2"/>
                </a:solidFill>
                <a:latin typeface="-webkit-standard"/>
              </a:rPr>
              <a:t>Proof</a:t>
            </a:r>
            <a:r>
              <a:rPr lang="en-GB" sz="2400">
                <a:solidFill>
                  <a:schemeClr val="tx2"/>
                </a:solidFill>
                <a:latin typeface="-webkit-standard"/>
              </a:rPr>
              <a:t>: </a:t>
            </a:r>
            <a:r>
              <a:rPr lang="en-GB" sz="2400">
                <a:solidFill>
                  <a:srgbClr val="000000"/>
                </a:solidFill>
                <a:latin typeface="-webkit-standard"/>
              </a:rPr>
              <a:t>by induction on LHS derivation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251AE-FC2B-27D0-83AC-BD83792CD225}"/>
              </a:ext>
            </a:extLst>
          </p:cNvPr>
          <p:cNvSpPr txBox="1"/>
          <p:nvPr/>
        </p:nvSpPr>
        <p:spPr>
          <a:xfrm>
            <a:off x="376780" y="5353546"/>
            <a:ext cx="1143525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2400" b="1">
                <a:solidFill>
                  <a:schemeClr val="tx2"/>
                </a:solidFill>
                <a:latin typeface="-webkit-standard"/>
              </a:rPr>
              <a:t>Proof</a:t>
            </a:r>
            <a:r>
              <a:rPr lang="en-GB" sz="2400">
                <a:solidFill>
                  <a:schemeClr val="tx2"/>
                </a:solidFill>
                <a:latin typeface="-webkit-standard"/>
              </a:rPr>
              <a:t>: </a:t>
            </a:r>
            <a:r>
              <a:rPr lang="en-GB" sz="2400">
                <a:solidFill>
                  <a:srgbClr val="000000"/>
                </a:solidFill>
                <a:latin typeface="-webkit-standard"/>
              </a:rPr>
              <a:t>by transfinite induction and Scott induction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68524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ESL Example: List-length Algorithm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19B6F7-BA8C-C02B-DC75-E0AE54DDA67D}"/>
              </a:ext>
            </a:extLst>
          </p:cNvPr>
          <p:cNvGrpSpPr/>
          <p:nvPr/>
        </p:nvGrpSpPr>
        <p:grpSpPr>
          <a:xfrm>
            <a:off x="316822" y="2056601"/>
            <a:ext cx="2430639" cy="3436871"/>
            <a:chOff x="253759" y="1240922"/>
            <a:chExt cx="2430639" cy="34368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8E4A73-1261-6034-7A5A-54849EDC7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07791" y="1797793"/>
              <a:ext cx="1922574" cy="28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EB2EC-EDAD-6F1E-AB4B-BA70D78E2F2E}"/>
                </a:ext>
              </a:extLst>
            </p:cNvPr>
            <p:cNvSpPr txBox="1"/>
            <p:nvPr/>
          </p:nvSpPr>
          <p:spPr>
            <a:xfrm>
              <a:off x="253759" y="1240922"/>
              <a:ext cx="243063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List–length code</a:t>
              </a:r>
              <a:endParaRPr lang="en-US" sz="2600" b="1">
                <a:solidFill>
                  <a:srgbClr val="023C7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544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ESL Example: List-length Algorithm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19B6F7-BA8C-C02B-DC75-E0AE54DDA67D}"/>
              </a:ext>
            </a:extLst>
          </p:cNvPr>
          <p:cNvGrpSpPr/>
          <p:nvPr/>
        </p:nvGrpSpPr>
        <p:grpSpPr>
          <a:xfrm>
            <a:off x="316822" y="2056601"/>
            <a:ext cx="2430639" cy="3436871"/>
            <a:chOff x="253759" y="1240922"/>
            <a:chExt cx="2430639" cy="34368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8E4A73-1261-6034-7A5A-54849EDC7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07791" y="1797793"/>
              <a:ext cx="1922574" cy="28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EB2EC-EDAD-6F1E-AB4B-BA70D78E2F2E}"/>
                </a:ext>
              </a:extLst>
            </p:cNvPr>
            <p:cNvSpPr txBox="1"/>
            <p:nvPr/>
          </p:nvSpPr>
          <p:spPr>
            <a:xfrm>
              <a:off x="253759" y="1240922"/>
              <a:ext cx="243063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List–length code</a:t>
              </a:r>
              <a:endParaRPr lang="en-US" sz="2600" b="1">
                <a:solidFill>
                  <a:srgbClr val="023C7A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C0A3B8-3836-D69F-E7F9-703C2FD4143C}"/>
              </a:ext>
            </a:extLst>
          </p:cNvPr>
          <p:cNvGrpSpPr/>
          <p:nvPr/>
        </p:nvGrpSpPr>
        <p:grpSpPr>
          <a:xfrm>
            <a:off x="2852563" y="1766263"/>
            <a:ext cx="9198117" cy="3617437"/>
            <a:chOff x="2726436" y="1241447"/>
            <a:chExt cx="9198117" cy="3617437"/>
          </a:xfrm>
        </p:grpSpPr>
        <p:pic>
          <p:nvPicPr>
            <p:cNvPr id="5" name="Picture 4" descr="Text, letter&#10;&#10;Description automatically generated">
              <a:extLst>
                <a:ext uri="{FF2B5EF4-FFF2-40B4-BE49-F238E27FC236}">
                  <a16:creationId xmlns:a16="http://schemas.microsoft.com/office/drawing/2014/main" id="{4A8166CB-A464-B603-B85E-DC405A261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608" b="64868"/>
            <a:stretch/>
          </p:blipFill>
          <p:spPr>
            <a:xfrm>
              <a:off x="2736948" y="1872760"/>
              <a:ext cx="9187605" cy="4001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7F1566-8502-FE14-A7C9-990D671A199C}"/>
                </a:ext>
              </a:extLst>
            </p:cNvPr>
            <p:cNvSpPr txBox="1"/>
            <p:nvPr/>
          </p:nvSpPr>
          <p:spPr>
            <a:xfrm>
              <a:off x="5765961" y="1241447"/>
              <a:ext cx="312957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List abstractions</a:t>
              </a:r>
              <a:endParaRPr lang="en-US" sz="2400" b="1">
                <a:solidFill>
                  <a:srgbClr val="023C7A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EC35055-34A6-BDF1-236A-49C88467A600}"/>
                </a:ext>
              </a:extLst>
            </p:cNvPr>
            <p:cNvGrpSpPr/>
            <p:nvPr/>
          </p:nvGrpSpPr>
          <p:grpSpPr>
            <a:xfrm>
              <a:off x="3770276" y="3429000"/>
              <a:ext cx="7128713" cy="1429884"/>
              <a:chOff x="2530056" y="4713219"/>
              <a:chExt cx="7128713" cy="142988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3002F57-BB45-4A5B-1207-A1F6C395FEEB}"/>
                  </a:ext>
                </a:extLst>
              </p:cNvPr>
              <p:cNvSpPr txBox="1"/>
              <p:nvPr/>
            </p:nvSpPr>
            <p:spPr>
              <a:xfrm>
                <a:off x="3137003" y="4713219"/>
                <a:ext cx="59148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1">
                    <a:solidFill>
                      <a:srgbClr val="023C7A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Two list-length specifications</a:t>
                </a:r>
                <a:endParaRPr lang="en-US" sz="2600" b="1">
                  <a:solidFill>
                    <a:srgbClr val="023C7A"/>
                  </a:solidFill>
                </a:endParaRPr>
              </a:p>
            </p:txBody>
          </p:sp>
          <p:pic>
            <p:nvPicPr>
              <p:cNvPr id="18" name="Picture 17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EBF4A09E-AC2B-D974-FFC4-DBEC791F3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30056" y="5243103"/>
                <a:ext cx="7128713" cy="900000"/>
              </a:xfrm>
              <a:prstGeom prst="rect">
                <a:avLst/>
              </a:prstGeom>
            </p:spPr>
          </p:pic>
        </p:grpSp>
        <p:pic>
          <p:nvPicPr>
            <p:cNvPr id="7" name="Picture 6" descr="Text, letter&#10;&#10;Description automatically generated">
              <a:extLst>
                <a:ext uri="{FF2B5EF4-FFF2-40B4-BE49-F238E27FC236}">
                  <a16:creationId xmlns:a16="http://schemas.microsoft.com/office/drawing/2014/main" id="{E152A61B-C787-8668-51B7-9A2406BD2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0081"/>
            <a:stretch/>
          </p:blipFill>
          <p:spPr>
            <a:xfrm>
              <a:off x="2726436" y="2330579"/>
              <a:ext cx="9187605" cy="646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528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ESL Example: List-length Proof Sketch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273E2B-E9C9-8A2D-0876-060B728C0305}"/>
              </a:ext>
            </a:extLst>
          </p:cNvPr>
          <p:cNvGrpSpPr/>
          <p:nvPr/>
        </p:nvGrpSpPr>
        <p:grpSpPr>
          <a:xfrm>
            <a:off x="1238895" y="1216952"/>
            <a:ext cx="9711034" cy="1045805"/>
            <a:chOff x="1659822" y="1132872"/>
            <a:chExt cx="9711034" cy="1045805"/>
          </a:xfrm>
        </p:grpSpPr>
        <p:pic>
          <p:nvPicPr>
            <p:cNvPr id="9" name="Picture 8" descr="Text, letter&#10;&#10;Description automatically generated">
              <a:extLst>
                <a:ext uri="{FF2B5EF4-FFF2-40B4-BE49-F238E27FC236}">
                  <a16:creationId xmlns:a16="http://schemas.microsoft.com/office/drawing/2014/main" id="{0DC565B9-EAAC-08FF-21C8-C039357C9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54" t="17493" r="19168" b="65963"/>
            <a:stretch/>
          </p:blipFill>
          <p:spPr>
            <a:xfrm>
              <a:off x="3584433" y="1210862"/>
              <a:ext cx="7786423" cy="396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17B802-0136-BAC4-6224-87EE29FDA5AB}"/>
                </a:ext>
              </a:extLst>
            </p:cNvPr>
            <p:cNvSpPr txBox="1"/>
            <p:nvPr/>
          </p:nvSpPr>
          <p:spPr>
            <a:xfrm>
              <a:off x="1659822" y="1132872"/>
              <a:ext cx="201775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24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Abstraction</a:t>
              </a:r>
              <a:r>
                <a:rPr lang="en-GB" sz="26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US" sz="2600" b="1">
                <a:solidFill>
                  <a:srgbClr val="023C7A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C838E7-E620-BAC5-8474-787D8E367FF2}"/>
                </a:ext>
              </a:extLst>
            </p:cNvPr>
            <p:cNvSpPr txBox="1"/>
            <p:nvPr/>
          </p:nvSpPr>
          <p:spPr>
            <a:xfrm>
              <a:off x="1733394" y="1717012"/>
              <a:ext cx="194417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24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Specification:</a:t>
              </a:r>
              <a:endParaRPr lang="en-US" sz="2400" b="1">
                <a:solidFill>
                  <a:srgbClr val="023C7A"/>
                </a:solidFill>
              </a:endParaRPr>
            </a:p>
          </p:txBody>
        </p:sp>
        <p:pic>
          <p:nvPicPr>
            <p:cNvPr id="20" name="Picture 1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37BE8FF7-47E7-27BD-57C8-C434D4D26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17" t="9423" r="9681" b="46578"/>
            <a:stretch/>
          </p:blipFill>
          <p:spPr>
            <a:xfrm>
              <a:off x="3667062" y="1776875"/>
              <a:ext cx="5938345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4797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ESL Example: List-length Proof Sketch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273E2B-E9C9-8A2D-0876-060B728C0305}"/>
              </a:ext>
            </a:extLst>
          </p:cNvPr>
          <p:cNvGrpSpPr/>
          <p:nvPr/>
        </p:nvGrpSpPr>
        <p:grpSpPr>
          <a:xfrm>
            <a:off x="1238895" y="1216952"/>
            <a:ext cx="9711034" cy="1045805"/>
            <a:chOff x="1659822" y="1132872"/>
            <a:chExt cx="9711034" cy="1045805"/>
          </a:xfrm>
        </p:grpSpPr>
        <p:pic>
          <p:nvPicPr>
            <p:cNvPr id="9" name="Picture 8" descr="Text, letter&#10;&#10;Description automatically generated">
              <a:extLst>
                <a:ext uri="{FF2B5EF4-FFF2-40B4-BE49-F238E27FC236}">
                  <a16:creationId xmlns:a16="http://schemas.microsoft.com/office/drawing/2014/main" id="{0DC565B9-EAAC-08FF-21C8-C039357C9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54" t="17493" r="19168" b="65963"/>
            <a:stretch/>
          </p:blipFill>
          <p:spPr>
            <a:xfrm>
              <a:off x="3584433" y="1210862"/>
              <a:ext cx="7786423" cy="396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17B802-0136-BAC4-6224-87EE29FDA5AB}"/>
                </a:ext>
              </a:extLst>
            </p:cNvPr>
            <p:cNvSpPr txBox="1"/>
            <p:nvPr/>
          </p:nvSpPr>
          <p:spPr>
            <a:xfrm>
              <a:off x="1659822" y="1132872"/>
              <a:ext cx="201775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24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Abstraction</a:t>
              </a:r>
              <a:r>
                <a:rPr lang="en-GB" sz="26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US" sz="2600" b="1">
                <a:solidFill>
                  <a:srgbClr val="023C7A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C838E7-E620-BAC5-8474-787D8E367FF2}"/>
                </a:ext>
              </a:extLst>
            </p:cNvPr>
            <p:cNvSpPr txBox="1"/>
            <p:nvPr/>
          </p:nvSpPr>
          <p:spPr>
            <a:xfrm>
              <a:off x="1733394" y="1717012"/>
              <a:ext cx="194417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24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Specification:</a:t>
              </a:r>
              <a:endParaRPr lang="en-US" sz="2400" b="1">
                <a:solidFill>
                  <a:srgbClr val="023C7A"/>
                </a:solidFill>
              </a:endParaRPr>
            </a:p>
          </p:txBody>
        </p:sp>
        <p:pic>
          <p:nvPicPr>
            <p:cNvPr id="20" name="Picture 1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37BE8FF7-47E7-27BD-57C8-C434D4D26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17" t="9423" r="9681" b="46578"/>
            <a:stretch/>
          </p:blipFill>
          <p:spPr>
            <a:xfrm>
              <a:off x="3667062" y="1776875"/>
              <a:ext cx="5938345" cy="3960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ACE86D-1981-9EA4-4C90-A157283031A3}"/>
              </a:ext>
            </a:extLst>
          </p:cNvPr>
          <p:cNvSpPr txBox="1"/>
          <p:nvPr/>
        </p:nvSpPr>
        <p:spPr>
          <a:xfrm>
            <a:off x="1387365" y="2732622"/>
            <a:ext cx="10013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Step 1: Set up environment</a:t>
            </a:r>
            <a:endParaRPr lang="en-US" sz="24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A33EFAD-A4C8-0583-434A-B2C8CFB89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222" y="3655984"/>
            <a:ext cx="7689600" cy="4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279892-AAF4-F885-9253-C2823366673D}"/>
                  </a:ext>
                </a:extLst>
              </p:cNvPr>
              <p:cNvSpPr txBox="1"/>
              <p:nvPr/>
            </p:nvSpPr>
            <p:spPr>
              <a:xfrm>
                <a:off x="1776251" y="3651661"/>
                <a:ext cx="9864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279892-AAF4-F885-9253-C28233666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251" y="3651661"/>
                <a:ext cx="98641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DB239-8F22-0C0D-0E43-4C23BB5AAEF6}"/>
                  </a:ext>
                </a:extLst>
              </p:cNvPr>
              <p:cNvSpPr txBox="1"/>
              <p:nvPr/>
            </p:nvSpPr>
            <p:spPr>
              <a:xfrm>
                <a:off x="1818290" y="4118761"/>
                <a:ext cx="49608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lit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}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DB239-8F22-0C0D-0E43-4C23BB5A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90" y="4118761"/>
                <a:ext cx="4960881" cy="461665"/>
              </a:xfrm>
              <a:prstGeom prst="rect">
                <a:avLst/>
              </a:prstGeom>
              <a:blipFill>
                <a:blip r:embed="rId7"/>
                <a:stretch>
                  <a:fillRect l="-246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D45CFB-1D8B-00B6-1D9E-7FB87B14AFA0}"/>
                  </a:ext>
                </a:extLst>
              </p:cNvPr>
              <p:cNvSpPr txBox="1"/>
              <p:nvPr/>
            </p:nvSpPr>
            <p:spPr>
              <a:xfrm>
                <a:off x="1818289" y="3194319"/>
                <a:ext cx="76895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/>
                  <a:t>Measure</a:t>
                </a:r>
                <a:r>
                  <a:rPr lang="en-US" sz="2400"/>
                  <a:t>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D45CFB-1D8B-00B6-1D9E-7FB87B14A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89" y="3194319"/>
                <a:ext cx="7689599" cy="461665"/>
              </a:xfrm>
              <a:prstGeom prst="rect">
                <a:avLst/>
              </a:prstGeom>
              <a:blipFill>
                <a:blip r:embed="rId8"/>
                <a:stretch>
                  <a:fillRect l="-11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590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ESL Example: List-length Proof Sketch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273E2B-E9C9-8A2D-0876-060B728C0305}"/>
              </a:ext>
            </a:extLst>
          </p:cNvPr>
          <p:cNvGrpSpPr/>
          <p:nvPr/>
        </p:nvGrpSpPr>
        <p:grpSpPr>
          <a:xfrm>
            <a:off x="1238895" y="1216952"/>
            <a:ext cx="9711034" cy="1045805"/>
            <a:chOff x="1659822" y="1132872"/>
            <a:chExt cx="9711034" cy="1045805"/>
          </a:xfrm>
        </p:grpSpPr>
        <p:pic>
          <p:nvPicPr>
            <p:cNvPr id="9" name="Picture 8" descr="Text, letter&#10;&#10;Description automatically generated">
              <a:extLst>
                <a:ext uri="{FF2B5EF4-FFF2-40B4-BE49-F238E27FC236}">
                  <a16:creationId xmlns:a16="http://schemas.microsoft.com/office/drawing/2014/main" id="{0DC565B9-EAAC-08FF-21C8-C039357C9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54" t="17493" r="19168" b="65963"/>
            <a:stretch/>
          </p:blipFill>
          <p:spPr>
            <a:xfrm>
              <a:off x="3584433" y="1210862"/>
              <a:ext cx="7786423" cy="396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17B802-0136-BAC4-6224-87EE29FDA5AB}"/>
                </a:ext>
              </a:extLst>
            </p:cNvPr>
            <p:cNvSpPr txBox="1"/>
            <p:nvPr/>
          </p:nvSpPr>
          <p:spPr>
            <a:xfrm>
              <a:off x="1659822" y="1132872"/>
              <a:ext cx="201775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24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Abstraction</a:t>
              </a:r>
              <a:r>
                <a:rPr lang="en-GB" sz="26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</a:t>
              </a:r>
              <a:endParaRPr lang="en-US" sz="2600" b="1">
                <a:solidFill>
                  <a:srgbClr val="023C7A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C838E7-E620-BAC5-8474-787D8E367FF2}"/>
                </a:ext>
              </a:extLst>
            </p:cNvPr>
            <p:cNvSpPr txBox="1"/>
            <p:nvPr/>
          </p:nvSpPr>
          <p:spPr>
            <a:xfrm>
              <a:off x="1733394" y="1717012"/>
              <a:ext cx="194417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2400" b="1">
                  <a:solidFill>
                    <a:srgbClr val="023C7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Specification:</a:t>
              </a:r>
              <a:endParaRPr lang="en-US" sz="2400" b="1">
                <a:solidFill>
                  <a:srgbClr val="023C7A"/>
                </a:solidFill>
              </a:endParaRPr>
            </a:p>
          </p:txBody>
        </p:sp>
        <p:pic>
          <p:nvPicPr>
            <p:cNvPr id="20" name="Picture 19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37BE8FF7-47E7-27BD-57C8-C434D4D26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17" t="9423" r="9681" b="46578"/>
            <a:stretch/>
          </p:blipFill>
          <p:spPr>
            <a:xfrm>
              <a:off x="3667062" y="1776875"/>
              <a:ext cx="5938345" cy="3960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ACE86D-1981-9EA4-4C90-A157283031A3}"/>
              </a:ext>
            </a:extLst>
          </p:cNvPr>
          <p:cNvSpPr txBox="1"/>
          <p:nvPr/>
        </p:nvSpPr>
        <p:spPr>
          <a:xfrm>
            <a:off x="1387365" y="2732622"/>
            <a:ext cx="10013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Step 1: Set up environment</a:t>
            </a:r>
            <a:endParaRPr lang="en-US" sz="24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A33EFAD-A4C8-0583-434A-B2C8CFB89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222" y="3655984"/>
            <a:ext cx="7689600" cy="43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279892-AAF4-F885-9253-C2823366673D}"/>
                  </a:ext>
                </a:extLst>
              </p:cNvPr>
              <p:cNvSpPr txBox="1"/>
              <p:nvPr/>
            </p:nvSpPr>
            <p:spPr>
              <a:xfrm>
                <a:off x="1776251" y="3651661"/>
                <a:ext cx="9864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279892-AAF4-F885-9253-C28233666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251" y="3651661"/>
                <a:ext cx="98641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DB239-8F22-0C0D-0E43-4C23BB5AAEF6}"/>
                  </a:ext>
                </a:extLst>
              </p:cNvPr>
              <p:cNvSpPr txBox="1"/>
              <p:nvPr/>
            </p:nvSpPr>
            <p:spPr>
              <a:xfrm>
                <a:off x="1818290" y="4118761"/>
                <a:ext cx="496088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m:rPr>
                          <m:lit/>
                        </m:rPr>
                        <a:rPr lang="en-GB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} 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9DB239-8F22-0C0D-0E43-4C23BB5A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90" y="4118761"/>
                <a:ext cx="4960881" cy="461665"/>
              </a:xfrm>
              <a:prstGeom prst="rect">
                <a:avLst/>
              </a:prstGeom>
              <a:blipFill>
                <a:blip r:embed="rId7"/>
                <a:stretch>
                  <a:fillRect l="-246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D45CFB-1D8B-00B6-1D9E-7FB87B14AFA0}"/>
                  </a:ext>
                </a:extLst>
              </p:cNvPr>
              <p:cNvSpPr txBox="1"/>
              <p:nvPr/>
            </p:nvSpPr>
            <p:spPr>
              <a:xfrm>
                <a:off x="1818289" y="3194319"/>
                <a:ext cx="76895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/>
                  <a:t>Measure</a:t>
                </a:r>
                <a:r>
                  <a:rPr lang="en-US" sz="2400"/>
                  <a:t>: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D45CFB-1D8B-00B6-1D9E-7FB87B14A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89" y="3194319"/>
                <a:ext cx="7689599" cy="461665"/>
              </a:xfrm>
              <a:prstGeom prst="rect">
                <a:avLst/>
              </a:prstGeom>
              <a:blipFill>
                <a:blip r:embed="rId8"/>
                <a:stretch>
                  <a:fillRect l="-118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C9DC4EF-733E-7D15-2E9F-8E822DFCDA48}"/>
              </a:ext>
            </a:extLst>
          </p:cNvPr>
          <p:cNvSpPr txBox="1"/>
          <p:nvPr/>
        </p:nvSpPr>
        <p:spPr>
          <a:xfrm>
            <a:off x="1387366" y="4734842"/>
            <a:ext cx="95625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Step 2: Prove function body, obtaining internal post-condition</a:t>
            </a:r>
          </a:p>
          <a:p>
            <a:endParaRPr lang="en-US" sz="1200" b="1">
              <a:solidFill>
                <a:srgbClr val="C00000"/>
              </a:solidFill>
            </a:endParaRPr>
          </a:p>
          <a:p>
            <a:r>
              <a:rPr lang="en-US" sz="2400" b="1">
                <a:solidFill>
                  <a:srgbClr val="C00000"/>
                </a:solidFill>
              </a:rPr>
              <a:t>Step 3: Move from internal to external post-condition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6407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23C7A"/>
                </a:solidFill>
              </a:rPr>
              <a:t>Compositional Symbolic Execution for True Bug-finding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1B296C-6139-95E0-6629-12CA7C61DC60}"/>
                  </a:ext>
                </a:extLst>
              </p:cNvPr>
              <p:cNvSpPr txBox="1"/>
              <p:nvPr/>
            </p:nvSpPr>
            <p:spPr>
              <a:xfrm>
                <a:off x="1213514" y="1509638"/>
                <a:ext cx="7462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1B296C-6139-95E0-6629-12CA7C61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514" y="1509638"/>
                <a:ext cx="74623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07C76-94E8-48EC-BAFD-7B8EA4125B39}"/>
                  </a:ext>
                </a:extLst>
              </p:cNvPr>
              <p:cNvSpPr txBox="1"/>
              <p:nvPr/>
            </p:nvSpPr>
            <p:spPr>
              <a:xfrm>
                <a:off x="435748" y="5381294"/>
                <a:ext cx="17447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acc>
                        <m:accPr>
                          <m:chr m:val="̂"/>
                          <m:ctrlPr>
                            <a:rPr lang="en-GB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07C76-94E8-48EC-BAFD-7B8EA4125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48" y="5381294"/>
                <a:ext cx="174471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B2DB6AC1-2113-92E3-8E69-785C939AB749}"/>
              </a:ext>
            </a:extLst>
          </p:cNvPr>
          <p:cNvSpPr/>
          <p:nvPr/>
        </p:nvSpPr>
        <p:spPr>
          <a:xfrm>
            <a:off x="1308106" y="2186150"/>
            <a:ext cx="466121" cy="3195144"/>
          </a:xfrm>
          <a:custGeom>
            <a:avLst/>
            <a:gdLst>
              <a:gd name="connsiteX0" fmla="*/ 178676 w 466121"/>
              <a:gd name="connsiteY0" fmla="*/ 0 h 3195144"/>
              <a:gd name="connsiteX1" fmla="*/ 462455 w 466121"/>
              <a:gd name="connsiteY1" fmla="*/ 441434 h 3195144"/>
              <a:gd name="connsiteX2" fmla="*/ 0 w 466121"/>
              <a:gd name="connsiteY2" fmla="*/ 956441 h 3195144"/>
              <a:gd name="connsiteX3" fmla="*/ 462455 w 466121"/>
              <a:gd name="connsiteY3" fmla="*/ 1513489 h 3195144"/>
              <a:gd name="connsiteX4" fmla="*/ 42042 w 466121"/>
              <a:gd name="connsiteY4" fmla="*/ 2060027 h 3195144"/>
              <a:gd name="connsiteX5" fmla="*/ 430924 w 466121"/>
              <a:gd name="connsiteY5" fmla="*/ 2659117 h 3195144"/>
              <a:gd name="connsiteX6" fmla="*/ 178676 w 466121"/>
              <a:gd name="connsiteY6" fmla="*/ 3195144 h 319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121" h="3195144">
                <a:moveTo>
                  <a:pt x="178676" y="0"/>
                </a:moveTo>
                <a:cubicBezTo>
                  <a:pt x="335455" y="141013"/>
                  <a:pt x="492234" y="282027"/>
                  <a:pt x="462455" y="441434"/>
                </a:cubicBezTo>
                <a:cubicBezTo>
                  <a:pt x="432676" y="600841"/>
                  <a:pt x="0" y="777765"/>
                  <a:pt x="0" y="956441"/>
                </a:cubicBezTo>
                <a:cubicBezTo>
                  <a:pt x="0" y="1135117"/>
                  <a:pt x="455448" y="1329558"/>
                  <a:pt x="462455" y="1513489"/>
                </a:cubicBezTo>
                <a:cubicBezTo>
                  <a:pt x="469462" y="1697420"/>
                  <a:pt x="47297" y="1869089"/>
                  <a:pt x="42042" y="2060027"/>
                </a:cubicBezTo>
                <a:cubicBezTo>
                  <a:pt x="36787" y="2250965"/>
                  <a:pt x="408152" y="2469931"/>
                  <a:pt x="430924" y="2659117"/>
                </a:cubicBezTo>
                <a:cubicBezTo>
                  <a:pt x="453696" y="2848303"/>
                  <a:pt x="316186" y="3021723"/>
                  <a:pt x="178676" y="3195144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57DE87-92F2-BC77-9352-278A76F62240}"/>
                  </a:ext>
                </a:extLst>
              </p:cNvPr>
              <p:cNvSpPr txBox="1"/>
              <p:nvPr/>
            </p:nvSpPr>
            <p:spPr>
              <a:xfrm>
                <a:off x="1040350" y="3328231"/>
                <a:ext cx="7462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57DE87-92F2-BC77-9352-278A76F6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50" y="3328231"/>
                <a:ext cx="74623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C5DF8D-8DF8-DB82-D6AD-32532D027E1F}"/>
                  </a:ext>
                </a:extLst>
              </p:cNvPr>
              <p:cNvSpPr txBox="1"/>
              <p:nvPr/>
            </p:nvSpPr>
            <p:spPr>
              <a:xfrm>
                <a:off x="6779181" y="2010237"/>
                <a:ext cx="118795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C5DF8D-8DF8-DB82-D6AD-32532D02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81" y="2010237"/>
                <a:ext cx="118795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2DF3D3-E27B-987F-510F-ED8ED57D4010}"/>
                  </a:ext>
                </a:extLst>
              </p:cNvPr>
              <p:cNvSpPr txBox="1"/>
              <p:nvPr/>
            </p:nvSpPr>
            <p:spPr>
              <a:xfrm>
                <a:off x="6735900" y="5247114"/>
                <a:ext cx="127451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GB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2DF3D3-E27B-987F-510F-ED8ED57D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900" y="5247114"/>
                <a:ext cx="127451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80A3D22-F142-FB75-F9F5-9BB0D5B8497F}"/>
                  </a:ext>
                </a:extLst>
              </p:cNvPr>
              <p:cNvSpPr txBox="1"/>
              <p:nvPr/>
            </p:nvSpPr>
            <p:spPr>
              <a:xfrm>
                <a:off x="1667187" y="4933350"/>
                <a:ext cx="349078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6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80A3D22-F142-FB75-F9F5-9BB0D5B84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187" y="4933350"/>
                <a:ext cx="349078" cy="492443"/>
              </a:xfrm>
              <a:prstGeom prst="rect">
                <a:avLst/>
              </a:prstGeom>
              <a:blipFill>
                <a:blip r:embed="rId8"/>
                <a:stretch>
                  <a:fillRect l="-7143"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DC4AA6F4-BA10-3CC0-0518-00FBC35D003F}"/>
              </a:ext>
            </a:extLst>
          </p:cNvPr>
          <p:cNvSpPr/>
          <p:nvPr/>
        </p:nvSpPr>
        <p:spPr>
          <a:xfrm>
            <a:off x="3025616" y="1701666"/>
            <a:ext cx="3600000" cy="1080000"/>
          </a:xfrm>
          <a:prstGeom prst="ellipse">
            <a:avLst/>
          </a:prstGeom>
          <a:solidFill>
            <a:srgbClr val="91C6F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DAF5C0C4-558A-64D9-DDF1-86FD4AC9E924}"/>
              </a:ext>
            </a:extLst>
          </p:cNvPr>
          <p:cNvSpPr/>
          <p:nvPr/>
        </p:nvSpPr>
        <p:spPr>
          <a:xfrm>
            <a:off x="3025616" y="1701666"/>
            <a:ext cx="3600000" cy="1080000"/>
          </a:xfrm>
          <a:prstGeom prst="chord">
            <a:avLst>
              <a:gd name="adj1" fmla="val 968056"/>
              <a:gd name="adj2" fmla="val 1620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0984D9-31AD-2D4E-AB72-0BC63902D1D4}"/>
              </a:ext>
            </a:extLst>
          </p:cNvPr>
          <p:cNvSpPr/>
          <p:nvPr/>
        </p:nvSpPr>
        <p:spPr>
          <a:xfrm>
            <a:off x="3561973" y="1990965"/>
            <a:ext cx="1458096" cy="4924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68A4-69FD-7501-DA72-9D92D7B43978}"/>
              </a:ext>
            </a:extLst>
          </p:cNvPr>
          <p:cNvSpPr/>
          <p:nvPr/>
        </p:nvSpPr>
        <p:spPr>
          <a:xfrm>
            <a:off x="3025616" y="4937057"/>
            <a:ext cx="3600000" cy="1080000"/>
          </a:xfrm>
          <a:prstGeom prst="ellipse">
            <a:avLst/>
          </a:prstGeom>
          <a:solidFill>
            <a:srgbClr val="448AD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7" name="Chord 6">
            <a:extLst>
              <a:ext uri="{FF2B5EF4-FFF2-40B4-BE49-F238E27FC236}">
                <a16:creationId xmlns:a16="http://schemas.microsoft.com/office/drawing/2014/main" id="{C2968F84-0F2A-2B63-01A9-94EFFBF7160E}"/>
              </a:ext>
            </a:extLst>
          </p:cNvPr>
          <p:cNvSpPr/>
          <p:nvPr/>
        </p:nvSpPr>
        <p:spPr>
          <a:xfrm>
            <a:off x="3025616" y="4933350"/>
            <a:ext cx="3600000" cy="1080000"/>
          </a:xfrm>
          <a:prstGeom prst="chord">
            <a:avLst>
              <a:gd name="adj1" fmla="val 5214437"/>
              <a:gd name="adj2" fmla="val 20556902"/>
            </a:avLst>
          </a:prstGeom>
          <a:solidFill>
            <a:srgbClr val="448AD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2F8976-CA1E-4A6E-6DCA-83EB2C38587C}"/>
                  </a:ext>
                </a:extLst>
              </p:cNvPr>
              <p:cNvSpPr txBox="1"/>
              <p:nvPr/>
            </p:nvSpPr>
            <p:spPr>
              <a:xfrm>
                <a:off x="3785785" y="5276321"/>
                <a:ext cx="496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𝑜𝑘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2F8976-CA1E-4A6E-6DCA-83EB2C385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785" y="5276321"/>
                <a:ext cx="496640" cy="400110"/>
              </a:xfrm>
              <a:prstGeom prst="rect">
                <a:avLst/>
              </a:prstGeom>
              <a:blipFill>
                <a:blip r:embed="rId9"/>
                <a:stretch>
                  <a:fillRect l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F2EB5-9CEA-C540-2399-7A0E56BCD239}"/>
                  </a:ext>
                </a:extLst>
              </p:cNvPr>
              <p:cNvSpPr txBox="1"/>
              <p:nvPr/>
            </p:nvSpPr>
            <p:spPr>
              <a:xfrm>
                <a:off x="5730002" y="5357934"/>
                <a:ext cx="496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𝑚𝑖𝑠𝑠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F2EB5-9CEA-C540-2399-7A0E56BCD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002" y="5357934"/>
                <a:ext cx="496640" cy="400110"/>
              </a:xfrm>
              <a:prstGeom prst="rect">
                <a:avLst/>
              </a:prstGeom>
              <a:blipFill>
                <a:blip r:embed="rId10"/>
                <a:stretch>
                  <a:fillRect l="-27160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3DDFCF-F84C-5430-D692-B362D1E759EF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025616" y="2237187"/>
            <a:ext cx="536357" cy="323918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3DE14C-2F24-53FE-39E4-FD1E9E06F3B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020069" y="2237187"/>
            <a:ext cx="1573503" cy="313311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14A3E-6FB6-7293-A63D-7C5F6BB5CBFE}"/>
                  </a:ext>
                </a:extLst>
              </p:cNvPr>
              <p:cNvSpPr txBox="1"/>
              <p:nvPr/>
            </p:nvSpPr>
            <p:spPr>
              <a:xfrm>
                <a:off x="5753544" y="1898633"/>
                <a:ext cx="4966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14A3E-6FB6-7293-A63D-7C5F6BB5C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44" y="1898633"/>
                <a:ext cx="496640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4F7D74-00EA-2C78-C712-6099D2758F12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825616" y="4933350"/>
            <a:ext cx="29173" cy="107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70EB75-621D-A521-4ADE-175C7A92BCD0}"/>
                  </a:ext>
                </a:extLst>
              </p:cNvPr>
              <p:cNvSpPr txBox="1"/>
              <p:nvPr/>
            </p:nvSpPr>
            <p:spPr>
              <a:xfrm>
                <a:off x="5020069" y="5073204"/>
                <a:ext cx="496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70EB75-621D-A521-4ADE-175C7A92B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69" y="5073204"/>
                <a:ext cx="496640" cy="400110"/>
              </a:xfrm>
              <a:prstGeom prst="rect">
                <a:avLst/>
              </a:prstGeom>
              <a:blipFill>
                <a:blip r:embed="rId12"/>
                <a:stretch>
                  <a:fillRect l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03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ESL Example: List-length Proof Sketch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9DC4EF-733E-7D15-2E9F-8E822DFCDA48}"/>
              </a:ext>
            </a:extLst>
          </p:cNvPr>
          <p:cNvSpPr txBox="1"/>
          <p:nvPr/>
        </p:nvSpPr>
        <p:spPr>
          <a:xfrm>
            <a:off x="1128297" y="1165240"/>
            <a:ext cx="9282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Step 2: Prove function body, obtaining internal post-condition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3CDD8-5219-0C05-7D38-68533D77B0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45894" y="1857053"/>
            <a:ext cx="4603971" cy="4359357"/>
          </a:xfrm>
          <a:prstGeom prst="rect">
            <a:avLst/>
          </a:prstGeom>
        </p:spPr>
      </p:pic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EDCAFFC2-DC24-BA82-E4E0-A49A46AFCE75}"/>
              </a:ext>
            </a:extLst>
          </p:cNvPr>
          <p:cNvCxnSpPr>
            <a:cxnSpLocks/>
          </p:cNvCxnSpPr>
          <p:nvPr/>
        </p:nvCxnSpPr>
        <p:spPr>
          <a:xfrm>
            <a:off x="6688758" y="1970692"/>
            <a:ext cx="1145824" cy="599513"/>
          </a:xfrm>
          <a:prstGeom prst="curvedConnector3">
            <a:avLst>
              <a:gd name="adj1" fmla="val 15137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05A8F4-54D3-C2DA-7E86-76C83B0FE029}"/>
              </a:ext>
            </a:extLst>
          </p:cNvPr>
          <p:cNvSpPr txBox="1"/>
          <p:nvPr/>
        </p:nvSpPr>
        <p:spPr>
          <a:xfrm>
            <a:off x="8123134" y="1851252"/>
            <a:ext cx="357065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/>
              <a:t>external-to-internal </a:t>
            </a:r>
            <a:br>
              <a:rPr lang="en-US" sz="2200"/>
            </a:br>
            <a:r>
              <a:rPr lang="en-US" sz="2200"/>
              <a:t>pre-condition: </a:t>
            </a:r>
            <a:r>
              <a:rPr lang="en-US" sz="2200" err="1"/>
              <a:t>initialise</a:t>
            </a:r>
            <a:br>
              <a:rPr lang="en-US" sz="2200"/>
            </a:br>
            <a:r>
              <a:rPr lang="en-US" sz="2200"/>
              <a:t>local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4D1FD3-F2CE-C531-4E25-CC52FFA6C0C2}"/>
                  </a:ext>
                </a:extLst>
              </p:cNvPr>
              <p:cNvSpPr txBox="1"/>
              <p:nvPr/>
            </p:nvSpPr>
            <p:spPr>
              <a:xfrm>
                <a:off x="943631" y="3267291"/>
                <a:ext cx="193137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200"/>
                  <a:t>proof is done </a:t>
                </a:r>
                <a:br>
                  <a:rPr lang="en-US" sz="2200"/>
                </a:br>
                <a:r>
                  <a:rPr lang="en-US" sz="2200" err="1"/>
                  <a:t>w.r.t.</a:t>
                </a:r>
                <a:r>
                  <a:rPr lang="en-US" sz="22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2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4D1FD3-F2CE-C531-4E25-CC52FFA6C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31" y="3267291"/>
                <a:ext cx="1931378" cy="769441"/>
              </a:xfrm>
              <a:prstGeom prst="rect">
                <a:avLst/>
              </a:prstGeom>
              <a:blipFill>
                <a:blip r:embed="rId4"/>
                <a:stretch>
                  <a:fillRect t="-5556" r="-631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6F1F74-BF67-DBC7-F075-1D18F501D127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909320" y="2619633"/>
            <a:ext cx="1273511" cy="647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2042EDC-D504-112A-9A31-323C154FF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549" y="5866920"/>
            <a:ext cx="466054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51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ESL Example: List-length Proof Sketch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9DC4EF-733E-7D15-2E9F-8E822DFCDA48}"/>
              </a:ext>
            </a:extLst>
          </p:cNvPr>
          <p:cNvSpPr txBox="1"/>
          <p:nvPr/>
        </p:nvSpPr>
        <p:spPr>
          <a:xfrm>
            <a:off x="1453190" y="1165240"/>
            <a:ext cx="9282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2: Prove function body, obtaining internal post-condition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3CDD8-5219-0C05-7D38-68533D77B0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3132" y="1749778"/>
            <a:ext cx="8002559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81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ESL Example: List-length Proof Sketch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9DC4EF-733E-7D15-2E9F-8E822DFCDA48}"/>
              </a:ext>
            </a:extLst>
          </p:cNvPr>
          <p:cNvSpPr txBox="1"/>
          <p:nvPr/>
        </p:nvSpPr>
        <p:spPr>
          <a:xfrm>
            <a:off x="1453190" y="1165240"/>
            <a:ext cx="9282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2: Prove function body, obtaining internal post-condition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3CDD8-5219-0C05-7D38-68533D77B0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3132" y="1749778"/>
            <a:ext cx="8002559" cy="486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BFC12A-AEE3-B314-99F3-975064BEF017}"/>
              </a:ext>
            </a:extLst>
          </p:cNvPr>
          <p:cNvSpPr/>
          <p:nvPr/>
        </p:nvSpPr>
        <p:spPr>
          <a:xfrm>
            <a:off x="4151926" y="5780597"/>
            <a:ext cx="619772" cy="241832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270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6EDA57-C882-48F4-C6C5-9F10876DACE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461812" y="6145302"/>
            <a:ext cx="425838" cy="294962"/>
          </a:xfrm>
          <a:prstGeom prst="bentConnector3">
            <a:avLst>
              <a:gd name="adj1" fmla="val -18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D97C90-5F56-E645-7A18-DF33B4C267C4}"/>
              </a:ext>
            </a:extLst>
          </p:cNvPr>
          <p:cNvSpPr txBox="1"/>
          <p:nvPr/>
        </p:nvSpPr>
        <p:spPr>
          <a:xfrm>
            <a:off x="4877140" y="6147876"/>
            <a:ext cx="5685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/>
              <a:t>Cannot fold back the list predicate, because program variable x holds internal pointer, and cannot be forgotten because UX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396858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ESL Example: List-length Proof Sketch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9DC4EF-733E-7D15-2E9F-8E822DFCDA48}"/>
              </a:ext>
            </a:extLst>
          </p:cNvPr>
          <p:cNvSpPr txBox="1"/>
          <p:nvPr/>
        </p:nvSpPr>
        <p:spPr>
          <a:xfrm>
            <a:off x="1453190" y="1165240"/>
            <a:ext cx="9282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3: Move from internal to external post-condition</a:t>
            </a:r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9CA50-46EE-2F75-B619-51030661B9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4780" y="2108626"/>
            <a:ext cx="8859698" cy="388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82C4A9-45EB-2384-45FB-98601C9DA800}"/>
              </a:ext>
            </a:extLst>
          </p:cNvPr>
          <p:cNvSpPr txBox="1"/>
          <p:nvPr/>
        </p:nvSpPr>
        <p:spPr>
          <a:xfrm>
            <a:off x="6030636" y="1929143"/>
            <a:ext cx="51103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/>
              <a:t>External specs must not have program variables</a:t>
            </a:r>
            <a:endParaRPr lang="en-US" sz="20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FFB04B-5BAB-9AA6-AA85-D023953FDDB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192110" y="2129198"/>
            <a:ext cx="838526" cy="584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587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23C7A"/>
                </a:solidFill>
              </a:rPr>
              <a:t>True Bug-finding with Verified Function Specifications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AED3A7-210B-3547-522B-05580194E2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5798" y="1359474"/>
            <a:ext cx="1099722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64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23C7A"/>
                </a:solidFill>
              </a:rPr>
              <a:t>True Bug-finding with Verified Function Specifications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659F3-CD0F-60F9-644E-FAF5826E0890}"/>
              </a:ext>
            </a:extLst>
          </p:cNvPr>
          <p:cNvSpPr/>
          <p:nvPr/>
        </p:nvSpPr>
        <p:spPr>
          <a:xfrm>
            <a:off x="788312" y="4471872"/>
            <a:ext cx="10612201" cy="1281665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400" dirty="0">
                <a:solidFill>
                  <a:schemeClr val="tx1"/>
                </a:solidFill>
              </a:rPr>
              <a:t>Problem: the list abstraction is too abstract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BBB73-2020-2612-AAB0-A7F3E37A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5798" y="1359474"/>
            <a:ext cx="1099722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82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23C7A"/>
                </a:solidFill>
              </a:rPr>
              <a:t>True Bug-finding with Verified Function Specifications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659F3-CD0F-60F9-644E-FAF5826E0890}"/>
              </a:ext>
            </a:extLst>
          </p:cNvPr>
          <p:cNvSpPr/>
          <p:nvPr/>
        </p:nvSpPr>
        <p:spPr>
          <a:xfrm>
            <a:off x="774283" y="4556582"/>
            <a:ext cx="10626230" cy="1281665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400">
                <a:solidFill>
                  <a:schemeClr val="tx1"/>
                </a:solidFill>
              </a:rPr>
              <a:t>One</a:t>
            </a:r>
            <a:r>
              <a:rPr lang="en-US" sz="3400" dirty="0">
                <a:solidFill>
                  <a:schemeClr val="tx1"/>
                </a:solidFill>
              </a:rPr>
              <a:t> solution: use a </a:t>
            </a:r>
            <a:r>
              <a:rPr lang="en-US" sz="3400">
                <a:solidFill>
                  <a:schemeClr val="tx1"/>
                </a:solidFill>
              </a:rPr>
              <a:t>strictly-exact</a:t>
            </a:r>
            <a:r>
              <a:rPr lang="en-US" sz="3400" dirty="0">
                <a:solidFill>
                  <a:schemeClr val="tx1"/>
                </a:solidFill>
              </a:rPr>
              <a:t> list predicate. </a:t>
            </a:r>
            <a:br>
              <a:rPr lang="en-US" sz="3400">
                <a:solidFill>
                  <a:schemeClr val="tx1"/>
                </a:solidFill>
              </a:rPr>
            </a:br>
            <a:r>
              <a:rPr lang="en-US" sz="3400" dirty="0">
                <a:solidFill>
                  <a:schemeClr val="tx1"/>
                </a:solidFill>
              </a:rPr>
              <a:t>Support for predicates in CSE in progress</a:t>
            </a:r>
            <a:r>
              <a:rPr lang="en-US" sz="3400">
                <a:solidFill>
                  <a:schemeClr val="tx1"/>
                </a:solidFill>
              </a:rPr>
              <a:t>.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A4DDB-2DB4-7A4B-0B27-1838E4B7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5798" y="1359474"/>
            <a:ext cx="1099722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79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True Bug-finding with Verified Function Specifications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BE0A2-3EB0-C1AC-F1C8-BC2D29F85620}"/>
              </a:ext>
            </a:extLst>
          </p:cNvPr>
          <p:cNvSpPr txBox="1"/>
          <p:nvPr/>
        </p:nvSpPr>
        <p:spPr>
          <a:xfrm>
            <a:off x="376785" y="4502805"/>
            <a:ext cx="11435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chemeClr val="tx2"/>
                </a:solidFill>
                <a:latin typeface="-webkit-standard"/>
              </a:rPr>
              <a:t>Correctness</a:t>
            </a:r>
            <a:r>
              <a:rPr lang="en-GB" sz="2800">
                <a:solidFill>
                  <a:schemeClr val="tx2"/>
                </a:solidFill>
                <a:latin typeface="-webkit-standard"/>
              </a:rPr>
              <a:t>: </a:t>
            </a:r>
            <a:r>
              <a:rPr lang="en-GB" sz="2800" b="1">
                <a:solidFill>
                  <a:schemeClr val="tx2"/>
                </a:solidFill>
                <a:latin typeface="-webkit-standard"/>
              </a:rPr>
              <a:t>Backward Completeness</a:t>
            </a:r>
            <a:endParaRPr lang="en-US" sz="2800" b="1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2E40B-7C6E-6A48-CBBC-1C669936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79" y="5192825"/>
            <a:ext cx="9677066" cy="9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20315-C7F8-3EE9-19C9-45C9D396AB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798" y="1359474"/>
            <a:ext cx="1099722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18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23C7A"/>
                </a:solidFill>
              </a:rPr>
              <a:t>True Bug-finding with Verified Function Specifications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BE0A2-3EB0-C1AC-F1C8-BC2D29F85620}"/>
              </a:ext>
            </a:extLst>
          </p:cNvPr>
          <p:cNvSpPr txBox="1"/>
          <p:nvPr/>
        </p:nvSpPr>
        <p:spPr>
          <a:xfrm>
            <a:off x="376785" y="4502805"/>
            <a:ext cx="114352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>
                <a:solidFill>
                  <a:schemeClr val="tx2"/>
                </a:solidFill>
                <a:latin typeface="-webkit-standard"/>
              </a:rPr>
              <a:t>Correctness</a:t>
            </a:r>
            <a:r>
              <a:rPr lang="en-GB" sz="2800">
                <a:solidFill>
                  <a:schemeClr val="tx2"/>
                </a:solidFill>
                <a:latin typeface="-webkit-standard"/>
              </a:rPr>
              <a:t>: </a:t>
            </a:r>
            <a:r>
              <a:rPr lang="en-GB" sz="2800" b="1">
                <a:solidFill>
                  <a:schemeClr val="tx2"/>
                </a:solidFill>
                <a:latin typeface="-webkit-standard"/>
              </a:rPr>
              <a:t>Backward Completeness</a:t>
            </a:r>
            <a:endParaRPr lang="en-US" sz="2800" b="1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2E40B-7C6E-6A48-CBBC-1C669936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79" y="5192825"/>
            <a:ext cx="9677066" cy="900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834706-E2A6-3B45-679B-B928EFDEE620}"/>
              </a:ext>
            </a:extLst>
          </p:cNvPr>
          <p:cNvSpPr/>
          <p:nvPr/>
        </p:nvSpPr>
        <p:spPr>
          <a:xfrm>
            <a:off x="788312" y="4628929"/>
            <a:ext cx="10612201" cy="140083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400" dirty="0" err="1">
                <a:solidFill>
                  <a:schemeClr val="tx1"/>
                </a:solidFill>
              </a:rPr>
              <a:t>matchAndConsume</a:t>
            </a:r>
            <a:r>
              <a:rPr lang="en-US" sz="3400" dirty="0">
                <a:solidFill>
                  <a:schemeClr val="tx1"/>
                </a:solidFill>
              </a:rPr>
              <a:t> and produce relations currently described axiomatically; </a:t>
            </a:r>
            <a:r>
              <a:rPr lang="en-US" sz="3400" dirty="0" err="1">
                <a:solidFill>
                  <a:schemeClr val="tx1"/>
                </a:solidFill>
              </a:rPr>
              <a:t>formalisation</a:t>
            </a:r>
            <a:r>
              <a:rPr lang="en-US" sz="3400" dirty="0">
                <a:solidFill>
                  <a:schemeClr val="tx1"/>
                </a:solidFill>
              </a:rPr>
              <a:t> in progress.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3F0CF-636F-C244-B746-D8030D5802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798" y="1359474"/>
            <a:ext cx="10997228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66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32F1A1B-4658-924E-82A0-064CC017152F}"/>
              </a:ext>
            </a:extLst>
          </p:cNvPr>
          <p:cNvSpPr/>
          <p:nvPr/>
        </p:nvSpPr>
        <p:spPr>
          <a:xfrm>
            <a:off x="3732098" y="482740"/>
            <a:ext cx="4724627" cy="1046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198" b="1" u="sng" dirty="0">
                <a:solidFill>
                  <a:srgbClr val="023C7A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  <a:ea typeface="+mj-ea"/>
                <a:cs typeface="+mj-cs"/>
              </a:rPr>
              <a:t>Contributions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0E3D2-158B-C473-8826-96742D24CA60}"/>
              </a:ext>
            </a:extLst>
          </p:cNvPr>
          <p:cNvSpPr txBox="1"/>
          <p:nvPr/>
        </p:nvSpPr>
        <p:spPr>
          <a:xfrm>
            <a:off x="849749" y="1874098"/>
            <a:ext cx="104893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Introduction of exact specifications and an exact separation logic for verifying such specifications</a:t>
            </a:r>
          </a:p>
          <a:p>
            <a:pPr marL="285750" indent="-285750">
              <a:spcAft>
                <a:spcPts val="18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The first proof of sound function compositionality for a non-OX program logic</a:t>
            </a:r>
          </a:p>
          <a:p>
            <a:pPr marL="285750" indent="-285750">
              <a:spcAft>
                <a:spcPts val="18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Demonstration that inductively-defined predicates are compatible with UX program logics</a:t>
            </a:r>
          </a:p>
          <a:p>
            <a:pPr marL="285750" indent="-285750">
              <a:spcAft>
                <a:spcPts val="18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Adaptation of the Gillian program analysis platform to support exact verification</a:t>
            </a:r>
          </a:p>
          <a:p>
            <a:pPr marL="285750" indent="-285750">
              <a:spcAft>
                <a:spcPts val="18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 compositional symbolic execution semantics for true bug-finding which calls verified function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4248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23C7A"/>
                </a:solidFill>
              </a:rPr>
              <a:t>Compositional Symbolic Execution for True Bug-finding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1B296C-6139-95E0-6629-12CA7C61DC60}"/>
                  </a:ext>
                </a:extLst>
              </p:cNvPr>
              <p:cNvSpPr txBox="1"/>
              <p:nvPr/>
            </p:nvSpPr>
            <p:spPr>
              <a:xfrm>
                <a:off x="1213514" y="1509638"/>
                <a:ext cx="7462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1B296C-6139-95E0-6629-12CA7C61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514" y="1509638"/>
                <a:ext cx="74623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07C76-94E8-48EC-BAFD-7B8EA4125B39}"/>
                  </a:ext>
                </a:extLst>
              </p:cNvPr>
              <p:cNvSpPr txBox="1"/>
              <p:nvPr/>
            </p:nvSpPr>
            <p:spPr>
              <a:xfrm>
                <a:off x="435748" y="5381294"/>
                <a:ext cx="17447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acc>
                        <m:accPr>
                          <m:chr m:val="̂"/>
                          <m:ctrlPr>
                            <a:rPr lang="en-GB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07C76-94E8-48EC-BAFD-7B8EA4125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48" y="5381294"/>
                <a:ext cx="174471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B2DB6AC1-2113-92E3-8E69-785C939AB749}"/>
              </a:ext>
            </a:extLst>
          </p:cNvPr>
          <p:cNvSpPr/>
          <p:nvPr/>
        </p:nvSpPr>
        <p:spPr>
          <a:xfrm>
            <a:off x="1308106" y="2186150"/>
            <a:ext cx="466121" cy="3195144"/>
          </a:xfrm>
          <a:custGeom>
            <a:avLst/>
            <a:gdLst>
              <a:gd name="connsiteX0" fmla="*/ 178676 w 466121"/>
              <a:gd name="connsiteY0" fmla="*/ 0 h 3195144"/>
              <a:gd name="connsiteX1" fmla="*/ 462455 w 466121"/>
              <a:gd name="connsiteY1" fmla="*/ 441434 h 3195144"/>
              <a:gd name="connsiteX2" fmla="*/ 0 w 466121"/>
              <a:gd name="connsiteY2" fmla="*/ 956441 h 3195144"/>
              <a:gd name="connsiteX3" fmla="*/ 462455 w 466121"/>
              <a:gd name="connsiteY3" fmla="*/ 1513489 h 3195144"/>
              <a:gd name="connsiteX4" fmla="*/ 42042 w 466121"/>
              <a:gd name="connsiteY4" fmla="*/ 2060027 h 3195144"/>
              <a:gd name="connsiteX5" fmla="*/ 430924 w 466121"/>
              <a:gd name="connsiteY5" fmla="*/ 2659117 h 3195144"/>
              <a:gd name="connsiteX6" fmla="*/ 178676 w 466121"/>
              <a:gd name="connsiteY6" fmla="*/ 3195144 h 319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121" h="3195144">
                <a:moveTo>
                  <a:pt x="178676" y="0"/>
                </a:moveTo>
                <a:cubicBezTo>
                  <a:pt x="335455" y="141013"/>
                  <a:pt x="492234" y="282027"/>
                  <a:pt x="462455" y="441434"/>
                </a:cubicBezTo>
                <a:cubicBezTo>
                  <a:pt x="432676" y="600841"/>
                  <a:pt x="0" y="777765"/>
                  <a:pt x="0" y="956441"/>
                </a:cubicBezTo>
                <a:cubicBezTo>
                  <a:pt x="0" y="1135117"/>
                  <a:pt x="455448" y="1329558"/>
                  <a:pt x="462455" y="1513489"/>
                </a:cubicBezTo>
                <a:cubicBezTo>
                  <a:pt x="469462" y="1697420"/>
                  <a:pt x="47297" y="1869089"/>
                  <a:pt x="42042" y="2060027"/>
                </a:cubicBezTo>
                <a:cubicBezTo>
                  <a:pt x="36787" y="2250965"/>
                  <a:pt x="408152" y="2469931"/>
                  <a:pt x="430924" y="2659117"/>
                </a:cubicBezTo>
                <a:cubicBezTo>
                  <a:pt x="453696" y="2848303"/>
                  <a:pt x="316186" y="3021723"/>
                  <a:pt x="178676" y="3195144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57DE87-92F2-BC77-9352-278A76F62240}"/>
                  </a:ext>
                </a:extLst>
              </p:cNvPr>
              <p:cNvSpPr txBox="1"/>
              <p:nvPr/>
            </p:nvSpPr>
            <p:spPr>
              <a:xfrm>
                <a:off x="1040350" y="3328231"/>
                <a:ext cx="7462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57DE87-92F2-BC77-9352-278A76F6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50" y="3328231"/>
                <a:ext cx="74623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C5DF8D-8DF8-DB82-D6AD-32532D027E1F}"/>
                  </a:ext>
                </a:extLst>
              </p:cNvPr>
              <p:cNvSpPr txBox="1"/>
              <p:nvPr/>
            </p:nvSpPr>
            <p:spPr>
              <a:xfrm>
                <a:off x="6779181" y="2010237"/>
                <a:ext cx="118795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C5DF8D-8DF8-DB82-D6AD-32532D02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81" y="2010237"/>
                <a:ext cx="118795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2DF3D3-E27B-987F-510F-ED8ED57D4010}"/>
                  </a:ext>
                </a:extLst>
              </p:cNvPr>
              <p:cNvSpPr txBox="1"/>
              <p:nvPr/>
            </p:nvSpPr>
            <p:spPr>
              <a:xfrm>
                <a:off x="6735900" y="5247114"/>
                <a:ext cx="127451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GB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2DF3D3-E27B-987F-510F-ED8ED57D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900" y="5247114"/>
                <a:ext cx="127451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F3D15A3-357A-CEF3-9CCB-A03E0965F02D}"/>
              </a:ext>
            </a:extLst>
          </p:cNvPr>
          <p:cNvSpPr txBox="1"/>
          <p:nvPr/>
        </p:nvSpPr>
        <p:spPr>
          <a:xfrm>
            <a:off x="8487399" y="1517795"/>
            <a:ext cx="33133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23C7A"/>
                </a:solidFill>
              </a:rPr>
              <a:t>Backward </a:t>
            </a:r>
            <a:br>
              <a:rPr lang="en-US" sz="2600" b="1" dirty="0">
                <a:solidFill>
                  <a:srgbClr val="023C7A"/>
                </a:solidFill>
              </a:rPr>
            </a:br>
            <a:r>
              <a:rPr lang="en-US" sz="2600" b="1" dirty="0">
                <a:solidFill>
                  <a:srgbClr val="023C7A"/>
                </a:solidFill>
              </a:rPr>
              <a:t>Completeness</a:t>
            </a:r>
            <a:endParaRPr lang="en-US" sz="2600" dirty="0">
              <a:solidFill>
                <a:srgbClr val="023C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80A3D22-F142-FB75-F9F5-9BB0D5B8497F}"/>
                  </a:ext>
                </a:extLst>
              </p:cNvPr>
              <p:cNvSpPr txBox="1"/>
              <p:nvPr/>
            </p:nvSpPr>
            <p:spPr>
              <a:xfrm>
                <a:off x="1667187" y="4933350"/>
                <a:ext cx="349078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80A3D22-F142-FB75-F9F5-9BB0D5B84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187" y="4933350"/>
                <a:ext cx="34907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198F298A-0D19-721B-1D33-E466D1A58E7A}"/>
              </a:ext>
            </a:extLst>
          </p:cNvPr>
          <p:cNvSpPr/>
          <p:nvPr/>
        </p:nvSpPr>
        <p:spPr>
          <a:xfrm>
            <a:off x="3025616" y="1701666"/>
            <a:ext cx="3600000" cy="1080000"/>
          </a:xfrm>
          <a:prstGeom prst="ellipse">
            <a:avLst/>
          </a:prstGeom>
          <a:solidFill>
            <a:srgbClr val="91C6F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03C7F457-F6CA-2B8A-4097-A91370B2145D}"/>
              </a:ext>
            </a:extLst>
          </p:cNvPr>
          <p:cNvSpPr/>
          <p:nvPr/>
        </p:nvSpPr>
        <p:spPr>
          <a:xfrm>
            <a:off x="3025616" y="1701666"/>
            <a:ext cx="3600000" cy="1080000"/>
          </a:xfrm>
          <a:prstGeom prst="chord">
            <a:avLst>
              <a:gd name="adj1" fmla="val 968056"/>
              <a:gd name="adj2" fmla="val 1620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EE6001-B1FE-0820-2D0A-C613D4B46320}"/>
              </a:ext>
            </a:extLst>
          </p:cNvPr>
          <p:cNvSpPr/>
          <p:nvPr/>
        </p:nvSpPr>
        <p:spPr>
          <a:xfrm>
            <a:off x="3561973" y="1990965"/>
            <a:ext cx="1458096" cy="4924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177324-528B-8E5C-E213-5169E2EA8957}"/>
              </a:ext>
            </a:extLst>
          </p:cNvPr>
          <p:cNvSpPr/>
          <p:nvPr/>
        </p:nvSpPr>
        <p:spPr>
          <a:xfrm>
            <a:off x="3025616" y="4937057"/>
            <a:ext cx="3600000" cy="1080000"/>
          </a:xfrm>
          <a:prstGeom prst="ellipse">
            <a:avLst/>
          </a:prstGeom>
          <a:solidFill>
            <a:srgbClr val="448AD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7" name="Chord 6">
            <a:extLst>
              <a:ext uri="{FF2B5EF4-FFF2-40B4-BE49-F238E27FC236}">
                <a16:creationId xmlns:a16="http://schemas.microsoft.com/office/drawing/2014/main" id="{B4F76FBC-268A-3BCC-9D26-785172553DCA}"/>
              </a:ext>
            </a:extLst>
          </p:cNvPr>
          <p:cNvSpPr/>
          <p:nvPr/>
        </p:nvSpPr>
        <p:spPr>
          <a:xfrm>
            <a:off x="3025616" y="4933350"/>
            <a:ext cx="3600000" cy="1080000"/>
          </a:xfrm>
          <a:prstGeom prst="chord">
            <a:avLst>
              <a:gd name="adj1" fmla="val 5214437"/>
              <a:gd name="adj2" fmla="val 20556902"/>
            </a:avLst>
          </a:prstGeom>
          <a:solidFill>
            <a:srgbClr val="448AD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F8EE4F-DC48-AF4F-53DB-BA6ED3873AE6}"/>
                  </a:ext>
                </a:extLst>
              </p:cNvPr>
              <p:cNvSpPr txBox="1"/>
              <p:nvPr/>
            </p:nvSpPr>
            <p:spPr>
              <a:xfrm>
                <a:off x="3785785" y="5276321"/>
                <a:ext cx="496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𝑜𝑘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F8EE4F-DC48-AF4F-53DB-BA6ED387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785" y="5276321"/>
                <a:ext cx="496640" cy="400110"/>
              </a:xfrm>
              <a:prstGeom prst="rect">
                <a:avLst/>
              </a:prstGeom>
              <a:blipFill>
                <a:blip r:embed="rId9"/>
                <a:stretch>
                  <a:fillRect l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31F2A5-C21D-EE91-980B-DABCA404CA8A}"/>
                  </a:ext>
                </a:extLst>
              </p:cNvPr>
              <p:cNvSpPr txBox="1"/>
              <p:nvPr/>
            </p:nvSpPr>
            <p:spPr>
              <a:xfrm>
                <a:off x="5730002" y="5357934"/>
                <a:ext cx="496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𝑚𝑖𝑠𝑠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31F2A5-C21D-EE91-980B-DABCA404C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002" y="5357934"/>
                <a:ext cx="496640" cy="400110"/>
              </a:xfrm>
              <a:prstGeom prst="rect">
                <a:avLst/>
              </a:prstGeom>
              <a:blipFill>
                <a:blip r:embed="rId10"/>
                <a:stretch>
                  <a:fillRect l="-27160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840089-89E4-61C8-BA4B-666EEC754103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025616" y="2237187"/>
            <a:ext cx="536357" cy="323918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A6C222-8B78-6421-601D-EE5B23207B1B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020069" y="2237187"/>
            <a:ext cx="1573503" cy="313311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777D3B-12FC-04F5-CBD7-F110183C03E6}"/>
                  </a:ext>
                </a:extLst>
              </p:cNvPr>
              <p:cNvSpPr txBox="1"/>
              <p:nvPr/>
            </p:nvSpPr>
            <p:spPr>
              <a:xfrm>
                <a:off x="5753544" y="1898633"/>
                <a:ext cx="4966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777D3B-12FC-04F5-CBD7-F110183C0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44" y="1898633"/>
                <a:ext cx="496640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DD55A1-AFFD-1A8F-2B66-E85E7C3C245F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825616" y="4933350"/>
            <a:ext cx="29173" cy="107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A019F8-5D38-7BFC-15F0-4FB827265662}"/>
                  </a:ext>
                </a:extLst>
              </p:cNvPr>
              <p:cNvSpPr txBox="1"/>
              <p:nvPr/>
            </p:nvSpPr>
            <p:spPr>
              <a:xfrm>
                <a:off x="5020069" y="5073204"/>
                <a:ext cx="496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A019F8-5D38-7BFC-15F0-4FB827265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69" y="5073204"/>
                <a:ext cx="496640" cy="400110"/>
              </a:xfrm>
              <a:prstGeom prst="rect">
                <a:avLst/>
              </a:prstGeom>
              <a:blipFill>
                <a:blip r:embed="rId12"/>
                <a:stretch>
                  <a:fillRect l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C7602-2FA6-93F2-88CD-7D5214859B00}"/>
                  </a:ext>
                </a:extLst>
              </p:cNvPr>
              <p:cNvSpPr txBox="1"/>
              <p:nvPr/>
            </p:nvSpPr>
            <p:spPr>
              <a:xfrm>
                <a:off x="8757138" y="2583876"/>
                <a:ext cx="2767489" cy="2373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⊨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br>
                  <a:rPr lang="en-GB" sz="2800" i="1">
                    <a:latin typeface="Cambria Math" panose="02040503050406030204" pitchFamily="18" charset="0"/>
                  </a:rPr>
                </a:br>
                <a:br>
                  <a:rPr lang="en-GB" sz="1200" i="1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en-GB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GB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br>
                  <a:rPr lang="en-GB" sz="2800" b="0">
                    <a:solidFill>
                      <a:schemeClr val="tx1"/>
                    </a:solidFill>
                  </a:rPr>
                </a:br>
                <a:endParaRPr lang="en-GB" sz="28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C7602-2FA6-93F2-88CD-7D5214859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138" y="2583876"/>
                <a:ext cx="2767489" cy="23735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336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23C7A"/>
                </a:solidFill>
              </a:rPr>
              <a:t>Compositional Symbolic Execution for True Bug-finding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1B296C-6139-95E0-6629-12CA7C61DC60}"/>
                  </a:ext>
                </a:extLst>
              </p:cNvPr>
              <p:cNvSpPr txBox="1"/>
              <p:nvPr/>
            </p:nvSpPr>
            <p:spPr>
              <a:xfrm>
                <a:off x="1213514" y="1509638"/>
                <a:ext cx="7462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1B296C-6139-95E0-6629-12CA7C61D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514" y="1509638"/>
                <a:ext cx="74623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07C76-94E8-48EC-BAFD-7B8EA4125B39}"/>
                  </a:ext>
                </a:extLst>
              </p:cNvPr>
              <p:cNvSpPr txBox="1"/>
              <p:nvPr/>
            </p:nvSpPr>
            <p:spPr>
              <a:xfrm>
                <a:off x="435748" y="5381294"/>
                <a:ext cx="17447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acc>
                        <m:accPr>
                          <m:chr m:val="̂"/>
                          <m:ctrlPr>
                            <a:rPr lang="en-GB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07C76-94E8-48EC-BAFD-7B8EA4125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48" y="5381294"/>
                <a:ext cx="174471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B2DB6AC1-2113-92E3-8E69-785C939AB749}"/>
              </a:ext>
            </a:extLst>
          </p:cNvPr>
          <p:cNvSpPr/>
          <p:nvPr/>
        </p:nvSpPr>
        <p:spPr>
          <a:xfrm>
            <a:off x="1308106" y="2186150"/>
            <a:ext cx="466121" cy="3195144"/>
          </a:xfrm>
          <a:custGeom>
            <a:avLst/>
            <a:gdLst>
              <a:gd name="connsiteX0" fmla="*/ 178676 w 466121"/>
              <a:gd name="connsiteY0" fmla="*/ 0 h 3195144"/>
              <a:gd name="connsiteX1" fmla="*/ 462455 w 466121"/>
              <a:gd name="connsiteY1" fmla="*/ 441434 h 3195144"/>
              <a:gd name="connsiteX2" fmla="*/ 0 w 466121"/>
              <a:gd name="connsiteY2" fmla="*/ 956441 h 3195144"/>
              <a:gd name="connsiteX3" fmla="*/ 462455 w 466121"/>
              <a:gd name="connsiteY3" fmla="*/ 1513489 h 3195144"/>
              <a:gd name="connsiteX4" fmla="*/ 42042 w 466121"/>
              <a:gd name="connsiteY4" fmla="*/ 2060027 h 3195144"/>
              <a:gd name="connsiteX5" fmla="*/ 430924 w 466121"/>
              <a:gd name="connsiteY5" fmla="*/ 2659117 h 3195144"/>
              <a:gd name="connsiteX6" fmla="*/ 178676 w 466121"/>
              <a:gd name="connsiteY6" fmla="*/ 3195144 h 3195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121" h="3195144">
                <a:moveTo>
                  <a:pt x="178676" y="0"/>
                </a:moveTo>
                <a:cubicBezTo>
                  <a:pt x="335455" y="141013"/>
                  <a:pt x="492234" y="282027"/>
                  <a:pt x="462455" y="441434"/>
                </a:cubicBezTo>
                <a:cubicBezTo>
                  <a:pt x="432676" y="600841"/>
                  <a:pt x="0" y="777765"/>
                  <a:pt x="0" y="956441"/>
                </a:cubicBezTo>
                <a:cubicBezTo>
                  <a:pt x="0" y="1135117"/>
                  <a:pt x="455448" y="1329558"/>
                  <a:pt x="462455" y="1513489"/>
                </a:cubicBezTo>
                <a:cubicBezTo>
                  <a:pt x="469462" y="1697420"/>
                  <a:pt x="47297" y="1869089"/>
                  <a:pt x="42042" y="2060027"/>
                </a:cubicBezTo>
                <a:cubicBezTo>
                  <a:pt x="36787" y="2250965"/>
                  <a:pt x="408152" y="2469931"/>
                  <a:pt x="430924" y="2659117"/>
                </a:cubicBezTo>
                <a:cubicBezTo>
                  <a:pt x="453696" y="2848303"/>
                  <a:pt x="316186" y="3021723"/>
                  <a:pt x="178676" y="3195144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57DE87-92F2-BC77-9352-278A76F62240}"/>
                  </a:ext>
                </a:extLst>
              </p:cNvPr>
              <p:cNvSpPr txBox="1"/>
              <p:nvPr/>
            </p:nvSpPr>
            <p:spPr>
              <a:xfrm>
                <a:off x="1040350" y="3328231"/>
                <a:ext cx="7462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4000" dirty="0">
                  <a:solidFill>
                    <a:srgbClr val="023C7A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57DE87-92F2-BC77-9352-278A76F6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350" y="3328231"/>
                <a:ext cx="74623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C5DF8D-8DF8-DB82-D6AD-32532D027E1F}"/>
                  </a:ext>
                </a:extLst>
              </p:cNvPr>
              <p:cNvSpPr txBox="1"/>
              <p:nvPr/>
            </p:nvSpPr>
            <p:spPr>
              <a:xfrm>
                <a:off x="6779181" y="2010237"/>
                <a:ext cx="118795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C5DF8D-8DF8-DB82-D6AD-32532D027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81" y="2010237"/>
                <a:ext cx="118795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F3460A1F-6FC1-6895-D44C-AE1C25890AAB}"/>
              </a:ext>
            </a:extLst>
          </p:cNvPr>
          <p:cNvSpPr/>
          <p:nvPr/>
        </p:nvSpPr>
        <p:spPr>
          <a:xfrm>
            <a:off x="3025616" y="1701666"/>
            <a:ext cx="3600000" cy="1080000"/>
          </a:xfrm>
          <a:prstGeom prst="ellipse">
            <a:avLst/>
          </a:prstGeom>
          <a:solidFill>
            <a:srgbClr val="91C6F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hord 24">
            <a:extLst>
              <a:ext uri="{FF2B5EF4-FFF2-40B4-BE49-F238E27FC236}">
                <a16:creationId xmlns:a16="http://schemas.microsoft.com/office/drawing/2014/main" id="{B5FE214F-2B69-F5DC-E993-6B1B0AC20CFA}"/>
              </a:ext>
            </a:extLst>
          </p:cNvPr>
          <p:cNvSpPr/>
          <p:nvPr/>
        </p:nvSpPr>
        <p:spPr>
          <a:xfrm>
            <a:off x="3025616" y="1701666"/>
            <a:ext cx="3600000" cy="1080000"/>
          </a:xfrm>
          <a:prstGeom prst="chord">
            <a:avLst>
              <a:gd name="adj1" fmla="val 968056"/>
              <a:gd name="adj2" fmla="val 162000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7216AC-9D39-FF09-8918-C6B65E7F6CB8}"/>
              </a:ext>
            </a:extLst>
          </p:cNvPr>
          <p:cNvSpPr/>
          <p:nvPr/>
        </p:nvSpPr>
        <p:spPr>
          <a:xfrm>
            <a:off x="3561973" y="1990965"/>
            <a:ext cx="1458096" cy="4924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AF07C3-406C-42E9-ED06-8BD6F9C0ABEB}"/>
              </a:ext>
            </a:extLst>
          </p:cNvPr>
          <p:cNvSpPr/>
          <p:nvPr/>
        </p:nvSpPr>
        <p:spPr>
          <a:xfrm>
            <a:off x="3025616" y="4937057"/>
            <a:ext cx="3600000" cy="1080000"/>
          </a:xfrm>
          <a:prstGeom prst="ellipse">
            <a:avLst/>
          </a:prstGeom>
          <a:solidFill>
            <a:srgbClr val="448AD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28" name="Chord 27">
            <a:extLst>
              <a:ext uri="{FF2B5EF4-FFF2-40B4-BE49-F238E27FC236}">
                <a16:creationId xmlns:a16="http://schemas.microsoft.com/office/drawing/2014/main" id="{53524AE3-1B34-99E6-EA9E-9AC1C63E6A1C}"/>
              </a:ext>
            </a:extLst>
          </p:cNvPr>
          <p:cNvSpPr/>
          <p:nvPr/>
        </p:nvSpPr>
        <p:spPr>
          <a:xfrm>
            <a:off x="3025616" y="4933350"/>
            <a:ext cx="3600000" cy="1080000"/>
          </a:xfrm>
          <a:prstGeom prst="chord">
            <a:avLst>
              <a:gd name="adj1" fmla="val 5214437"/>
              <a:gd name="adj2" fmla="val 20556902"/>
            </a:avLst>
          </a:prstGeom>
          <a:solidFill>
            <a:srgbClr val="448AD7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B4E87B-DF26-BBD0-26E4-A73576A86EC8}"/>
                  </a:ext>
                </a:extLst>
              </p:cNvPr>
              <p:cNvSpPr txBox="1"/>
              <p:nvPr/>
            </p:nvSpPr>
            <p:spPr>
              <a:xfrm>
                <a:off x="3785785" y="5276321"/>
                <a:ext cx="496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𝑜𝑘</m:t>
                      </m:r>
                    </m:oMath>
                  </m:oMathPara>
                </a14:m>
                <a:endParaRPr lang="en-US" sz="2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B4E87B-DF26-BBD0-26E4-A73576A86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785" y="5276321"/>
                <a:ext cx="496640" cy="400110"/>
              </a:xfrm>
              <a:prstGeom prst="rect">
                <a:avLst/>
              </a:prstGeom>
              <a:blipFill>
                <a:blip r:embed="rId7"/>
                <a:stretch>
                  <a:fillRect l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BF5ABC-54BA-25B3-AB48-657C3258D881}"/>
                  </a:ext>
                </a:extLst>
              </p:cNvPr>
              <p:cNvSpPr txBox="1"/>
              <p:nvPr/>
            </p:nvSpPr>
            <p:spPr>
              <a:xfrm>
                <a:off x="5730002" y="5357934"/>
                <a:ext cx="496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𝑚𝑖𝑠𝑠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0BF5ABC-54BA-25B3-AB48-657C3258D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002" y="5357934"/>
                <a:ext cx="496640" cy="400110"/>
              </a:xfrm>
              <a:prstGeom prst="rect">
                <a:avLst/>
              </a:prstGeom>
              <a:blipFill>
                <a:blip r:embed="rId8"/>
                <a:stretch>
                  <a:fillRect l="-27160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6247D1-909C-E2EE-EBCD-56DC8FBB9C16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3025616" y="2237187"/>
            <a:ext cx="536357" cy="323918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11DB7E-EB72-508B-4136-D0A8B109E0DF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5020069" y="2237187"/>
            <a:ext cx="1573503" cy="313311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BD3ECB-C4FF-CCEB-66F0-A8F20566BA90}"/>
                  </a:ext>
                </a:extLst>
              </p:cNvPr>
              <p:cNvSpPr txBox="1"/>
              <p:nvPr/>
            </p:nvSpPr>
            <p:spPr>
              <a:xfrm>
                <a:off x="5753544" y="1898633"/>
                <a:ext cx="4966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BD3ECB-C4FF-CCEB-66F0-A8F20566B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44" y="1898633"/>
                <a:ext cx="496640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2DF3D3-E27B-987F-510F-ED8ED57D4010}"/>
                  </a:ext>
                </a:extLst>
              </p:cNvPr>
              <p:cNvSpPr txBox="1"/>
              <p:nvPr/>
            </p:nvSpPr>
            <p:spPr>
              <a:xfrm>
                <a:off x="6735900" y="5247114"/>
                <a:ext cx="1274515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acc>
                      <m:r>
                        <a:rPr lang="en-GB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2DF3D3-E27B-987F-510F-ED8ED57D4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900" y="5247114"/>
                <a:ext cx="1274515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2341E9-5B17-420C-85BC-EE04F52E2057}"/>
              </a:ext>
            </a:extLst>
          </p:cNvPr>
          <p:cNvCxnSpPr>
            <a:stCxn id="28" idx="0"/>
          </p:cNvCxnSpPr>
          <p:nvPr/>
        </p:nvCxnSpPr>
        <p:spPr>
          <a:xfrm flipH="1" flipV="1">
            <a:off x="4825616" y="4933350"/>
            <a:ext cx="29173" cy="1079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89C086-DDA6-21C1-F1F3-D38A3A499E6F}"/>
                  </a:ext>
                </a:extLst>
              </p:cNvPr>
              <p:cNvSpPr txBox="1"/>
              <p:nvPr/>
            </p:nvSpPr>
            <p:spPr>
              <a:xfrm>
                <a:off x="5020069" y="5073204"/>
                <a:ext cx="4966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𝑒𝑟𝑟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89C086-DDA6-21C1-F1F3-D38A3A499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069" y="5073204"/>
                <a:ext cx="496640" cy="400110"/>
              </a:xfrm>
              <a:prstGeom prst="rect">
                <a:avLst/>
              </a:prstGeom>
              <a:blipFill>
                <a:blip r:embed="rId11"/>
                <a:stretch>
                  <a:fillRect l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275FA5-3795-51E3-2170-D80C51FCCF5B}"/>
                  </a:ext>
                </a:extLst>
              </p:cNvPr>
              <p:cNvSpPr txBox="1"/>
              <p:nvPr/>
            </p:nvSpPr>
            <p:spPr>
              <a:xfrm>
                <a:off x="8757138" y="2583876"/>
                <a:ext cx="2767489" cy="2373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800">
                              <a:latin typeface="Cambria Math" panose="02040503050406030204" pitchFamily="18" charset="0"/>
                            </a:rPr>
                            <m:t>Γ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⊨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br>
                  <a:rPr lang="en-GB" sz="2800" i="1" dirty="0">
                    <a:latin typeface="Cambria Math" panose="02040503050406030204" pitchFamily="18" charset="0"/>
                  </a:rPr>
                </a:br>
                <a:br>
                  <a:rPr lang="en-GB" sz="12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∀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en-GB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GB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⇓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br>
                  <a:rPr lang="en-GB" sz="2800" b="0" dirty="0">
                    <a:solidFill>
                      <a:schemeClr val="tx1"/>
                    </a:solidFill>
                  </a:rPr>
                </a:br>
                <a:endParaRPr lang="en-GB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275FA5-3795-51E3-2170-D80C51FC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138" y="2583876"/>
                <a:ext cx="2767489" cy="23735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F3D15A3-357A-CEF3-9CCB-A03E0965F02D}"/>
              </a:ext>
            </a:extLst>
          </p:cNvPr>
          <p:cNvSpPr txBox="1"/>
          <p:nvPr/>
        </p:nvSpPr>
        <p:spPr>
          <a:xfrm>
            <a:off x="8487399" y="1517795"/>
            <a:ext cx="33133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23C7A"/>
                </a:solidFill>
              </a:rPr>
              <a:t>Backward </a:t>
            </a:r>
            <a:br>
              <a:rPr lang="en-US" sz="2600" b="1" dirty="0">
                <a:solidFill>
                  <a:srgbClr val="023C7A"/>
                </a:solidFill>
              </a:rPr>
            </a:br>
            <a:r>
              <a:rPr lang="en-US" sz="2600" b="1" dirty="0">
                <a:solidFill>
                  <a:srgbClr val="023C7A"/>
                </a:solidFill>
              </a:rPr>
              <a:t>Completeness</a:t>
            </a:r>
            <a:endParaRPr lang="en-US" sz="2600" dirty="0">
              <a:solidFill>
                <a:srgbClr val="023C7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C12EC8-DE9F-0CDA-A708-C9ECF83CA378}"/>
                  </a:ext>
                </a:extLst>
              </p:cNvPr>
              <p:cNvSpPr txBox="1"/>
              <p:nvPr/>
            </p:nvSpPr>
            <p:spPr>
              <a:xfrm>
                <a:off x="8487399" y="5200948"/>
                <a:ext cx="33133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>
                    <a:solidFill>
                      <a:srgbClr val="023C7A"/>
                    </a:solidFill>
                  </a:rPr>
                  <a:t>Frame Preservation</a:t>
                </a:r>
              </a:p>
              <a:p>
                <a:pPr algn="ctr"/>
                <a:r>
                  <a:rPr lang="en-US" sz="2200" dirty="0"/>
                  <a:t>for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𝑚𝑖𝑠𝑠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C12EC8-DE9F-0CDA-A708-C9ECF83C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399" y="5200948"/>
                <a:ext cx="3313378" cy="923330"/>
              </a:xfrm>
              <a:prstGeom prst="rect">
                <a:avLst/>
              </a:prstGeom>
              <a:blipFill>
                <a:blip r:embed="rId13"/>
                <a:stretch>
                  <a:fillRect t="-526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80A3D22-F142-FB75-F9F5-9BB0D5B8497F}"/>
                  </a:ext>
                </a:extLst>
              </p:cNvPr>
              <p:cNvSpPr txBox="1"/>
              <p:nvPr/>
            </p:nvSpPr>
            <p:spPr>
              <a:xfrm>
                <a:off x="1667187" y="4933350"/>
                <a:ext cx="349078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6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2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80A3D22-F142-FB75-F9F5-9BB0D5B84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187" y="4933350"/>
                <a:ext cx="349078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023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/>
          </a:bodyPr>
          <a:lstStyle/>
          <a:p>
            <a:r>
              <a:rPr lang="en-US" sz="4000" cap="none" dirty="0">
                <a:solidFill>
                  <a:srgbClr val="023C7A"/>
                </a:solidFill>
              </a:rPr>
              <a:t>Some Syntax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0B2F0E-5930-44AF-848F-D46885AFA123}"/>
                  </a:ext>
                </a:extLst>
              </p:cNvPr>
              <p:cNvSpPr txBox="1"/>
              <p:nvPr/>
            </p:nvSpPr>
            <p:spPr>
              <a:xfrm>
                <a:off x="758123" y="2350497"/>
                <a:ext cx="5493130" cy="215700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:r>
                  <a:rPr lang="en-GB" sz="2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Program variables: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GB" sz="2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PVar</m:t>
                    </m:r>
                  </m:oMath>
                </a14:m>
                <a:endParaRPr lang="en-GB" sz="26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600" dirty="0">
                    <a:solidFill>
                      <a:schemeClr val="tx2"/>
                    </a:solidFill>
                  </a:rPr>
                  <a:t>Concrete values: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Val</m:t>
                    </m:r>
                  </m:oMath>
                </a14:m>
                <a:endParaRPr lang="en-US" sz="2600" dirty="0"/>
              </a:p>
              <a:p>
                <a:r>
                  <a:rPr lang="en-US" sz="2600" dirty="0">
                    <a:solidFill>
                      <a:schemeClr val="tx2"/>
                    </a:solidFill>
                  </a:rPr>
                  <a:t>Concrete stores: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PVar</m:t>
                    </m:r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⇀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Val</m:t>
                    </m:r>
                  </m:oMath>
                </a14:m>
                <a:endParaRPr lang="en-US" sz="2600" dirty="0"/>
              </a:p>
              <a:p>
                <a:r>
                  <a:rPr lang="en-US" sz="2600" dirty="0">
                    <a:solidFill>
                      <a:schemeClr val="tx2"/>
                    </a:solidFill>
                  </a:rPr>
                  <a:t>Concrete heaps: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⇀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Val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sz="2600" dirty="0">
                    <a:solidFill>
                      <a:schemeClr val="tx2"/>
                    </a:solidFill>
                  </a:rPr>
                  <a:t>Concrete states: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0B2F0E-5930-44AF-848F-D46885AFA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23" y="2350497"/>
                <a:ext cx="5493130" cy="2157001"/>
              </a:xfrm>
              <a:prstGeom prst="rect">
                <a:avLst/>
              </a:prstGeom>
              <a:blipFill>
                <a:blip r:embed="rId3"/>
                <a:stretch>
                  <a:fillRect l="-1843" t="-2353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BAF058-15B3-BE6B-F0F6-B05F15E03F3A}"/>
                  </a:ext>
                </a:extLst>
              </p:cNvPr>
              <p:cNvSpPr txBox="1"/>
              <p:nvPr/>
            </p:nvSpPr>
            <p:spPr>
              <a:xfrm>
                <a:off x="6254073" y="2107290"/>
                <a:ext cx="5176628" cy="264341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r>
                  <a:rPr lang="en-GB" sz="2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Symbolic variables: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x</m:t>
                        </m:r>
                      </m:e>
                    </m:acc>
                    <m:r>
                      <a:rPr lang="en-GB" sz="26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SVar</m:t>
                    </m:r>
                  </m:oMath>
                </a14:m>
                <a:endParaRPr lang="en-GB" sz="26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600" dirty="0">
                    <a:solidFill>
                      <a:schemeClr val="tx2"/>
                    </a:solidFill>
                  </a:rPr>
                  <a:t>Symbolic values*: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SVal</m:t>
                    </m:r>
                  </m:oMath>
                </a14:m>
                <a:endParaRPr lang="en-US" sz="2600" dirty="0"/>
              </a:p>
              <a:p>
                <a:r>
                  <a:rPr lang="en-US" sz="2600" dirty="0">
                    <a:solidFill>
                      <a:schemeClr val="tx2"/>
                    </a:solidFill>
                  </a:rPr>
                  <a:t>Symbolic Boolean values: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en-US" sz="2600" dirty="0">
                  <a:solidFill>
                    <a:schemeClr val="tx2"/>
                  </a:solidFill>
                </a:endParaRPr>
              </a:p>
              <a:p>
                <a:pPr/>
                <a:r>
                  <a:rPr lang="en-US" sz="2600" dirty="0">
                    <a:solidFill>
                      <a:schemeClr val="tx2"/>
                    </a:solidFill>
                  </a:rPr>
                  <a:t>Symbolic stores: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PVar</m:t>
                    </m:r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⇀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SVal</m:t>
                    </m:r>
                  </m:oMath>
                </a14:m>
                <a:endParaRPr lang="en-US" sz="2600" dirty="0"/>
              </a:p>
              <a:p>
                <a:r>
                  <a:rPr lang="en-US" sz="2600" dirty="0">
                    <a:solidFill>
                      <a:schemeClr val="tx2"/>
                    </a:solidFill>
                  </a:rPr>
                  <a:t>Symbolic heaps: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GB" sz="26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SVal</m:t>
                        </m:r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⇀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𝑓𝑖𝑛</m:t>
                        </m:r>
                      </m:sub>
                    </m:sSub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al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sz="2600" dirty="0">
                    <a:solidFill>
                      <a:schemeClr val="tx2"/>
                    </a:solidFill>
                  </a:rPr>
                  <a:t>Symbolic states**: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BAF058-15B3-BE6B-F0F6-B05F15E03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073" y="2107290"/>
                <a:ext cx="5176628" cy="2643416"/>
              </a:xfrm>
              <a:prstGeom prst="rect">
                <a:avLst/>
              </a:prstGeom>
              <a:blipFill>
                <a:blip r:embed="rId4"/>
                <a:stretch>
                  <a:fillRect l="-2200" t="-1442" b="-5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821BA-2702-A59C-6765-9C8D39BADAFF}"/>
                  </a:ext>
                </a:extLst>
              </p:cNvPr>
              <p:cNvSpPr txBox="1"/>
              <p:nvPr/>
            </p:nvSpPr>
            <p:spPr>
              <a:xfrm>
                <a:off x="7399526" y="4923077"/>
                <a:ext cx="2885721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GB" sz="2800"/>
                  <a:t>  </a:t>
                </a:r>
                <a:r>
                  <a:rPr lang="en-GB" sz="2400"/>
                  <a:t>*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Val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SVar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SVal</m:t>
                    </m:r>
                  </m:oMath>
                </a14:m>
                <a:endParaRPr lang="en-GB" sz="2400" b="0"/>
              </a:p>
              <a:p>
                <a:r>
                  <a:rPr lang="en-GB" sz="2400"/>
                  <a:t>** well-formedness</a:t>
                </a:r>
                <a:endParaRPr lang="en-US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F821BA-2702-A59C-6765-9C8D39BA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526" y="4923077"/>
                <a:ext cx="2885721" cy="892552"/>
              </a:xfrm>
              <a:prstGeom prst="rect">
                <a:avLst/>
              </a:prstGeom>
              <a:blipFill>
                <a:blip r:embed="rId5"/>
                <a:stretch>
                  <a:fillRect l="-3070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92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 dirty="0">
                <a:solidFill>
                  <a:srgbClr val="023C7A"/>
                </a:solidFill>
              </a:rPr>
              <a:t>True Bug-finding with Verified Function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CAEA0-E846-5BEA-BE18-9BE7764E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7269" y="1543192"/>
            <a:ext cx="10514286" cy="27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1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E2C69AC-F065-7746-84E8-69ECC35E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12" y="204262"/>
            <a:ext cx="10612201" cy="838105"/>
          </a:xfrm>
          <a:effectLst/>
        </p:spPr>
        <p:txBody>
          <a:bodyPr>
            <a:normAutofit fontScale="90000"/>
          </a:bodyPr>
          <a:lstStyle/>
          <a:p>
            <a:r>
              <a:rPr lang="en-US" sz="4000" cap="none">
                <a:solidFill>
                  <a:srgbClr val="023C7A"/>
                </a:solidFill>
              </a:rPr>
              <a:t>True Bug-finding with Verified Function Specifications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4659F3-CD0F-60F9-644E-FAF5826E0890}"/>
              </a:ext>
            </a:extLst>
          </p:cNvPr>
          <p:cNvSpPr/>
          <p:nvPr/>
        </p:nvSpPr>
        <p:spPr>
          <a:xfrm>
            <a:off x="788311" y="4944240"/>
            <a:ext cx="10612201" cy="1080156"/>
          </a:xfrm>
          <a:prstGeom prst="roundRect">
            <a:avLst>
              <a:gd name="adj" fmla="val 11056"/>
            </a:avLst>
          </a:prstGeom>
          <a:solidFill>
            <a:srgbClr val="97CAF7"/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400" dirty="0">
                <a:solidFill>
                  <a:schemeClr val="tx1"/>
                </a:solidFill>
              </a:rPr>
              <a:t>Problem: OX specifications break backward completeness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FFB7E-BAD6-4A41-7F77-60C3253253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7269" y="1543192"/>
            <a:ext cx="10514286" cy="27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259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3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6DB6B9"/>
      </a:accent4>
      <a:accent5>
        <a:srgbClr val="7CCA62"/>
      </a:accent5>
      <a:accent6>
        <a:srgbClr val="E9494A"/>
      </a:accent6>
      <a:hlink>
        <a:srgbClr val="E9494A"/>
      </a:hlink>
      <a:folHlink>
        <a:srgbClr val="85DFD0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1817</Words>
  <Application>Microsoft Macintosh PowerPoint</Application>
  <PresentationFormat>Custom</PresentationFormat>
  <Paragraphs>276</Paragraphs>
  <Slides>49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-webkit-standard</vt:lpstr>
      <vt:lpstr>Arial</vt:lpstr>
      <vt:lpstr>Calibri</vt:lpstr>
      <vt:lpstr>Calibri Light</vt:lpstr>
      <vt:lpstr>Cambria Math</vt:lpstr>
      <vt:lpstr>Retrospect</vt:lpstr>
      <vt:lpstr>Exact Separation Logic Bridging the gap between verification and true bug-finding</vt:lpstr>
      <vt:lpstr>Current Group Members</vt:lpstr>
      <vt:lpstr>Compositional Symbolic Execution for True Bug-finding</vt:lpstr>
      <vt:lpstr>Compositional Symbolic Execution for True Bug-finding</vt:lpstr>
      <vt:lpstr>Compositional Symbolic Execution for True Bug-finding</vt:lpstr>
      <vt:lpstr>Compositional Symbolic Execution for True Bug-finding</vt:lpstr>
      <vt:lpstr>Some Syntax</vt:lpstr>
      <vt:lpstr>True Bug-finding with Verified Function Specifications</vt:lpstr>
      <vt:lpstr>True Bug-finding with Verified Function Specifications</vt:lpstr>
      <vt:lpstr>Separation Logic</vt:lpstr>
      <vt:lpstr>Separation Logic</vt:lpstr>
      <vt:lpstr>Incorrectness Separation Logic</vt:lpstr>
      <vt:lpstr>Incorrectness Separation Logic</vt:lpstr>
      <vt:lpstr>Exact Separation Logic</vt:lpstr>
      <vt:lpstr>Exact Separation Logic</vt:lpstr>
      <vt:lpstr>Exact Separation Logic: Basic Commands</vt:lpstr>
      <vt:lpstr>Exact Separation Logic: Basic Commands</vt:lpstr>
      <vt:lpstr>Exact Separation Logic: Basic Commands</vt:lpstr>
      <vt:lpstr>Exact Separation Logic: Basic Commands</vt:lpstr>
      <vt:lpstr>Exact Separation Logic: Compound and Structural Commands</vt:lpstr>
      <vt:lpstr>Exact Separation Logic: Compound/Structural Commands</vt:lpstr>
      <vt:lpstr>Exact Separation Logic: Compound/Structural Commands</vt:lpstr>
      <vt:lpstr>Exact Separation Logic: Compound/Structural Commands</vt:lpstr>
      <vt:lpstr>Exact Separation Logic: Compound/Structural Commands</vt:lpstr>
      <vt:lpstr>Exact Separation Logic: Functions</vt:lpstr>
      <vt:lpstr>Exact Separation Logic: Env-Extend</vt:lpstr>
      <vt:lpstr>Exact Separation Logic: Env-Extend</vt:lpstr>
      <vt:lpstr>Exact Separation Logic: Env-Extend</vt:lpstr>
      <vt:lpstr>Exact Separation Logic: Env-Extend</vt:lpstr>
      <vt:lpstr>Exact Separation Logic: Env-Extend</vt:lpstr>
      <vt:lpstr>Exact Separation Logic: Env-Extend</vt:lpstr>
      <vt:lpstr>Exact Separation Logic: Env-Extend</vt:lpstr>
      <vt:lpstr>Exact Separation Logic: Env-Extend</vt:lpstr>
      <vt:lpstr>Exact Separation Logic: Correctness</vt:lpstr>
      <vt:lpstr>ESL Example: List-length Algorithm</vt:lpstr>
      <vt:lpstr>ESL Example: List-length Algorithm</vt:lpstr>
      <vt:lpstr>ESL Example: List-length Proof Sketch</vt:lpstr>
      <vt:lpstr>ESL Example: List-length Proof Sketch</vt:lpstr>
      <vt:lpstr>ESL Example: List-length Proof Sketch</vt:lpstr>
      <vt:lpstr>ESL Example: List-length Proof Sketch</vt:lpstr>
      <vt:lpstr>ESL Example: List-length Proof Sketch</vt:lpstr>
      <vt:lpstr>ESL Example: List-length Proof Sketch</vt:lpstr>
      <vt:lpstr>ESL Example: List-length Proof Sketch</vt:lpstr>
      <vt:lpstr>True Bug-finding with Verified Function Specifications</vt:lpstr>
      <vt:lpstr>True Bug-finding with Verified Function Specifications</vt:lpstr>
      <vt:lpstr>True Bug-finding with Verified Function Specifications</vt:lpstr>
      <vt:lpstr>True Bug-finding with Verified Function Specifications</vt:lpstr>
      <vt:lpstr>True Bug-finding with Verified Function Specifications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PetarMax</dc:creator>
  <cp:lastModifiedBy>Gardner, Philippa A</cp:lastModifiedBy>
  <cp:revision>3</cp:revision>
  <cp:lastPrinted>2017-09-03T12:28:33Z</cp:lastPrinted>
  <dcterms:created xsi:type="dcterms:W3CDTF">2016-03-02T13:16:07Z</dcterms:created>
  <dcterms:modified xsi:type="dcterms:W3CDTF">2022-07-31T06:20:38Z</dcterms:modified>
</cp:coreProperties>
</file>